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8" r:id="rId4"/>
    <p:sldId id="258" r:id="rId5"/>
    <p:sldId id="26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9" r:id="rId14"/>
    <p:sldId id="266" r:id="rId15"/>
  </p:sldIdLst>
  <p:sldSz cx="18288000" cy="10287000"/>
  <p:notesSz cx="6858000" cy="9144000"/>
  <p:embeddedFontLst>
    <p:embeddedFont>
      <p:font typeface="GHEA Grapalat" panose="02000506050000020003" pitchFamily="50" charset="0"/>
      <p:regular r:id="rId17"/>
      <p:bold r:id="rId18"/>
      <p:italic r:id="rId19"/>
      <p:boldItalic r:id="rId20"/>
    </p:embeddedFont>
    <p:embeddedFont>
      <p:font typeface="Open Sans" panose="020B0606030504020204" pitchFamily="34" charset="0"/>
      <p:regular r:id="rId21"/>
      <p:bold r:id="rId22"/>
      <p:italic r:id="rId23"/>
      <p:boldItalic r:id="rId24"/>
    </p:embeddedFont>
    <p:embeddedFont>
      <p:font typeface="Open Sans Italics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B9417D-C9E9-4A60-9B7A-866F1C71157D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28D5A-04F7-48E6-B6AF-AE0F795BB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656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28D5A-04F7-48E6-B6AF-AE0F795BB88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97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662004" y="496723"/>
            <a:ext cx="2659839" cy="2659839"/>
          </a:xfrm>
          <a:custGeom>
            <a:avLst/>
            <a:gdLst/>
            <a:ahLst/>
            <a:cxnLst/>
            <a:rect l="l" t="t" r="r" b="b"/>
            <a:pathLst>
              <a:path w="2659839" h="2659839">
                <a:moveTo>
                  <a:pt x="0" y="0"/>
                </a:moveTo>
                <a:lnTo>
                  <a:pt x="2659839" y="0"/>
                </a:lnTo>
                <a:lnTo>
                  <a:pt x="2659839" y="2659839"/>
                </a:lnTo>
                <a:lnTo>
                  <a:pt x="0" y="26598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624993" y="4152900"/>
            <a:ext cx="7790111" cy="4171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32"/>
              </a:lnSpc>
            </a:pPr>
            <a:r>
              <a:rPr lang="hy-AM" sz="4737" dirty="0">
                <a:solidFill>
                  <a:srgbClr val="000000"/>
                </a:solidFill>
                <a:latin typeface="GHEA Grapalat"/>
              </a:rPr>
              <a:t>2024 թվականի մարտի 6-9 ԱՄՆ-ի ք․ Վաշինգտոն գործուղման վերաբերյալ</a:t>
            </a:r>
            <a:endParaRPr lang="en-US" sz="4737" dirty="0">
              <a:solidFill>
                <a:srgbClr val="000000"/>
              </a:solidFill>
              <a:latin typeface="GHEA Grapalat"/>
            </a:endParaRPr>
          </a:p>
          <a:p>
            <a:pPr algn="ctr">
              <a:lnSpc>
                <a:spcPts val="6632"/>
              </a:lnSpc>
            </a:pPr>
            <a:endParaRPr lang="en-US" sz="4737" dirty="0">
              <a:solidFill>
                <a:srgbClr val="000000"/>
              </a:solidFill>
              <a:latin typeface="GHEA Grapalat"/>
            </a:endParaRPr>
          </a:p>
          <a:p>
            <a:pPr algn="ctr">
              <a:lnSpc>
                <a:spcPts val="6632"/>
              </a:lnSpc>
            </a:pPr>
            <a:endParaRPr lang="en-US" sz="4737" dirty="0">
              <a:solidFill>
                <a:srgbClr val="000000"/>
              </a:solidFill>
              <a:latin typeface="GHEA Grapalat"/>
            </a:endParaRPr>
          </a:p>
        </p:txBody>
      </p:sp>
      <p:pic>
        <p:nvPicPr>
          <p:cNvPr id="1026" name="Picture 2" descr="The White House: A historical look inside America's most iconic residence |  Fox News">
            <a:extLst>
              <a:ext uri="{FF2B5EF4-FFF2-40B4-BE49-F238E27FC236}">
                <a16:creationId xmlns:a16="http://schemas.microsoft.com/office/drawing/2014/main" id="{7E284036-D340-4274-9DF2-EDFF97523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057" y="1409700"/>
            <a:ext cx="8750943" cy="739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5E200AE-ADB8-4B60-BE9D-AAE513A9AEEC}"/>
              </a:ext>
            </a:extLst>
          </p:cNvPr>
          <p:cNvSpPr/>
          <p:nvPr/>
        </p:nvSpPr>
        <p:spPr>
          <a:xfrm>
            <a:off x="381000" y="419100"/>
            <a:ext cx="9525000" cy="3082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Տիկին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Թեյլորը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նշեց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որ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ծիրանի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արտահանման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իրավունք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ստանալու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համար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Հայաստանի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Հանրապետության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լիազոր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մարմինը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պետք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է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դիմի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APHIS</a:t>
            </a:r>
            <a:r>
              <a:rPr lang="hy-AM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-ին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իսկ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մսամթերքի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արտահանման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իրավունք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ստանալու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համար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Հայաստանի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Հանրապետության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լիազոր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մարմինը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պետք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է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դիմի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FSIS</a:t>
            </a:r>
            <a:r>
              <a:rPr lang="hy-AM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-ին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ներկայացնելով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անհրաժեշտ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տեղեկատվությունը</a:t>
            </a:r>
            <a:r>
              <a:rPr lang="hy-AM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, փաստաթղթերը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։</a:t>
            </a:r>
            <a:endParaRPr lang="en-US" sz="2000" dirty="0"/>
          </a:p>
        </p:txBody>
      </p:sp>
      <p:pic>
        <p:nvPicPr>
          <p:cNvPr id="1026" name="Picture 2" descr="Ծիրանն ամենաօգտակար միրգն է սրտի համար | Բուժ ինֆո">
            <a:extLst>
              <a:ext uri="{FF2B5EF4-FFF2-40B4-BE49-F238E27FC236}">
                <a16:creationId xmlns:a16="http://schemas.microsoft.com/office/drawing/2014/main" id="{EEBDC7F2-8E14-4DB4-A25D-5C7C410BA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647700"/>
            <a:ext cx="2362197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.H. Robinson | Third Party Logistics (3PL) &amp; Supply Chain Management">
            <a:extLst>
              <a:ext uri="{FF2B5EF4-FFF2-40B4-BE49-F238E27FC236}">
                <a16:creationId xmlns:a16="http://schemas.microsoft.com/office/drawing/2014/main" id="{45B5C7D8-0A5F-4616-B07F-A8B755CC6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8798" y="647700"/>
            <a:ext cx="15240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PHIS Issues Epidemiology Report for Avian Influenza Affected Poultry in  Tennessee, Alabama, Kentucky, and Georgia - Cooperative Extension  Veterinary Diagnostic Laboratory - University of Maine Cooperative Extension">
            <a:extLst>
              <a:ext uri="{FF2B5EF4-FFF2-40B4-BE49-F238E27FC236}">
                <a16:creationId xmlns:a16="http://schemas.microsoft.com/office/drawing/2014/main" id="{A6C7A286-31CF-4EBB-B4F3-E09A51555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2799" y="666206"/>
            <a:ext cx="2438402" cy="173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8" descr="Տնական բաստուրմա սուջուխ հավի և հնդկահավի կրծքամսի բաստուրմա - Другие  мясные продукты - List.am">
            <a:extLst>
              <a:ext uri="{FF2B5EF4-FFF2-40B4-BE49-F238E27FC236}">
                <a16:creationId xmlns:a16="http://schemas.microsoft.com/office/drawing/2014/main" id="{BE23A83F-4698-4D43-85A5-16400D81CF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0" descr="Տնական բաստուրմա սուջուխ հավի և հնդկահավի կրծքամսի բաստուրմա - Другие  мясные продукты - List.am">
            <a:extLst>
              <a:ext uri="{FF2B5EF4-FFF2-40B4-BE49-F238E27FC236}">
                <a16:creationId xmlns:a16="http://schemas.microsoft.com/office/drawing/2014/main" id="{2649F890-EA4E-4104-B285-4E1232C9A5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44000" y="2552700"/>
            <a:ext cx="2895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Առանց խոչընդոտների բաստուրմա և սուջուխ կարտահանվի ԵԱՏՄ տարածք - Պանորամա |  Հայաստանի նորություններ">
            <a:extLst>
              <a:ext uri="{FF2B5EF4-FFF2-40B4-BE49-F238E27FC236}">
                <a16:creationId xmlns:a16="http://schemas.microsoft.com/office/drawing/2014/main" id="{9C81AD84-977A-4490-A7BA-A045B785B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119" y="3238500"/>
            <a:ext cx="2392677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.H. Robinson | Third Party Logistics (3PL) &amp; Supply Chain Management">
            <a:extLst>
              <a:ext uri="{FF2B5EF4-FFF2-40B4-BE49-F238E27FC236}">
                <a16:creationId xmlns:a16="http://schemas.microsoft.com/office/drawing/2014/main" id="{8765B749-6116-4A49-9734-9E909B9E0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8797" y="3400697"/>
            <a:ext cx="15240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A9FEF63-8403-4C9D-BA89-B4B06656ABFF}"/>
              </a:ext>
            </a:extLst>
          </p:cNvPr>
          <p:cNvSpPr/>
          <p:nvPr/>
        </p:nvSpPr>
        <p:spPr>
          <a:xfrm>
            <a:off x="391886" y="5973319"/>
            <a:ext cx="15533914" cy="2467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Ես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իմ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ելույթում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նշեցի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որ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Տեսչական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մարմնում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տեղի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են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ունենում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բարեփոխումներ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և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մեզ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համար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շատ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կարևոր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է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ծանոթանալ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ԱՄՆ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սննդամթերքի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անվտանգության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անասնաբուժության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և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բուսասանիտարիայի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բնագավառի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պետական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վերահսկողության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համակարգի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աշխատանքի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և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հատկապես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ոլորտների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թվայնացման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հարցում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իրենց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հաջողությունների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հետ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որին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տիկին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Թեյլորն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արձագանքեց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դրական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y-AM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և հայտնեց իր պատրաստակամությունը մեզ աջակցելու հարցում։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/>
          </a:p>
        </p:txBody>
      </p:sp>
      <p:pic>
        <p:nvPicPr>
          <p:cNvPr id="1038" name="Picture 14" descr="USDA-FSIS Announces Achievements for 2020, Progress on Modernization Goals  | Food Safety">
            <a:extLst>
              <a:ext uri="{FF2B5EF4-FFF2-40B4-BE49-F238E27FC236}">
                <a16:creationId xmlns:a16="http://schemas.microsoft.com/office/drawing/2014/main" id="{B62BB867-3BF9-4347-B68B-1A37E2887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2798" y="3076847"/>
            <a:ext cx="2590802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771116" y="2184860"/>
            <a:ext cx="8576252" cy="1169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07"/>
              </a:lnSpc>
            </a:pPr>
            <a:endParaRPr lang="en-US" sz="2181" dirty="0">
              <a:solidFill>
                <a:srgbClr val="000000"/>
              </a:solidFill>
              <a:latin typeface="GHEA Grapalat"/>
            </a:endParaRPr>
          </a:p>
          <a:p>
            <a:pPr algn="just">
              <a:lnSpc>
                <a:spcPts val="4907"/>
              </a:lnSpc>
            </a:pPr>
            <a:endParaRPr lang="en-US" sz="2181" dirty="0">
              <a:solidFill>
                <a:srgbClr val="000000"/>
              </a:solidFill>
              <a:latin typeface="GHEA Grapala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07D164-DC7C-4E5F-8A5F-E40B860CD473}"/>
              </a:ext>
            </a:extLst>
          </p:cNvPr>
          <p:cNvSpPr/>
          <p:nvPr/>
        </p:nvSpPr>
        <p:spPr>
          <a:xfrm>
            <a:off x="304800" y="952500"/>
            <a:ext cx="10972800" cy="7373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200000"/>
              </a:lnSpc>
              <a:spcAft>
                <a:spcPts val="800"/>
              </a:spcAft>
            </a:pPr>
            <a:r>
              <a:rPr lang="en-US" sz="24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2024 </a:t>
            </a:r>
            <a:r>
              <a:rPr lang="en-US" sz="24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թվականի</a:t>
            </a:r>
            <a:r>
              <a:rPr lang="en-US" sz="24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մարտի</a:t>
            </a:r>
            <a:r>
              <a:rPr lang="en-US" sz="24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8-</a:t>
            </a:r>
            <a:r>
              <a:rPr lang="en-US" sz="24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ին</a:t>
            </a:r>
            <a:r>
              <a:rPr lang="en-US" sz="24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Խորհրդի</a:t>
            </a:r>
            <a:r>
              <a:rPr lang="en-US" sz="24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նիստի</a:t>
            </a:r>
            <a:r>
              <a:rPr lang="en-US" sz="24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ժամանակ</a:t>
            </a:r>
            <a:r>
              <a:rPr lang="en-US" sz="24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առանձնազրույց</a:t>
            </a:r>
            <a:r>
              <a:rPr lang="en-US" sz="24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եմ</a:t>
            </a:r>
            <a:r>
              <a:rPr lang="en-US" sz="24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ունեցել</a:t>
            </a:r>
            <a:r>
              <a:rPr lang="en-US" sz="24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ԱՄՆ</a:t>
            </a:r>
            <a:r>
              <a:rPr lang="en-US" sz="24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y-AM" sz="24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նախագահի ադմինիստրացիայի</a:t>
            </a:r>
            <a:r>
              <a:rPr lang="en-US" sz="24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y-AM" sz="24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ա</a:t>
            </a:r>
            <a:r>
              <a:rPr lang="en-US" sz="24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ռևտրային</a:t>
            </a:r>
            <a:r>
              <a:rPr lang="en-US" sz="24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ներկայացուցչի</a:t>
            </a:r>
            <a:r>
              <a:rPr lang="en-US" sz="24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գրասենյակի</a:t>
            </a:r>
            <a:r>
              <a:rPr lang="en-US" sz="24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գյուղատնտեսության</a:t>
            </a:r>
            <a:r>
              <a:rPr lang="en-US" sz="24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գծով</a:t>
            </a:r>
            <a:r>
              <a:rPr lang="en-US" sz="24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տնօրեն</a:t>
            </a:r>
            <a:r>
              <a:rPr lang="en-US" sz="24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Լեո</a:t>
            </a:r>
            <a:r>
              <a:rPr lang="en-US" sz="24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Ռոյթմանի</a:t>
            </a:r>
            <a:r>
              <a:rPr lang="en-US" sz="24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y-AM" sz="24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հետ</a:t>
            </a:r>
            <a:r>
              <a:rPr lang="en-US" sz="24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y-AM" sz="24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ում</a:t>
            </a:r>
            <a:r>
              <a:rPr lang="en-US" sz="24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ներկայացրել</a:t>
            </a:r>
            <a:r>
              <a:rPr lang="en-US" sz="24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y-AM" sz="24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եմ </a:t>
            </a:r>
            <a:r>
              <a:rPr lang="en-US" sz="24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ԱՄՆ-ից</a:t>
            </a:r>
            <a:r>
              <a:rPr lang="en-US" sz="24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Հայաստանի</a:t>
            </a:r>
            <a:r>
              <a:rPr lang="en-US" sz="24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Հանրապետություն</a:t>
            </a:r>
            <a:r>
              <a:rPr lang="en-US" sz="24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արտահանվող</a:t>
            </a:r>
            <a:r>
              <a:rPr lang="en-US" sz="24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թռչնամսի</a:t>
            </a:r>
            <a:r>
              <a:rPr lang="en-US" sz="24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նկատմամբ</a:t>
            </a:r>
            <a:r>
              <a:rPr lang="en-US" sz="24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հսկողության</a:t>
            </a:r>
            <a:r>
              <a:rPr lang="en-US" sz="24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տեսակներն</a:t>
            </a:r>
            <a:r>
              <a:rPr lang="hy-AM" sz="24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։ Պարոն </a:t>
            </a:r>
            <a:r>
              <a:rPr lang="hy-AM" sz="24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Ռոյթմանի</a:t>
            </a:r>
            <a:r>
              <a:rPr lang="hy-AM" sz="24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հետ զրույցի ժամանակ նշեցի, որ ԱՄՆ-ի արտադրության թռչնամիսը շատ հաճախ ՀՀ ներմուծվում է Վրաստանի միջոցով, </a:t>
            </a:r>
            <a:r>
              <a:rPr lang="hy-AM" sz="24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հետևաբար</a:t>
            </a:r>
            <a:r>
              <a:rPr lang="hy-AM" sz="24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ԱՄՆ-</a:t>
            </a:r>
            <a:r>
              <a:rPr lang="hy-AM" sz="24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ից</a:t>
            </a:r>
            <a:r>
              <a:rPr lang="hy-AM" sz="24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ՀՀ արտահանվող թռչնամսի ծավալների նվազման մասին իրենց տեղեկատվությունը կարող է իրականությանը չհամապատասխանել։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Office of the United States Trade Representative - Wikipedia">
            <a:extLst>
              <a:ext uri="{FF2B5EF4-FFF2-40B4-BE49-F238E27FC236}">
                <a16:creationId xmlns:a16="http://schemas.microsoft.com/office/drawing/2014/main" id="{92FBDD6A-AB58-4D97-A704-54268E495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1378767"/>
            <a:ext cx="510540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8"/>
          <p:cNvSpPr txBox="1"/>
          <p:nvPr/>
        </p:nvSpPr>
        <p:spPr>
          <a:xfrm>
            <a:off x="3934314" y="5640030"/>
            <a:ext cx="9728411" cy="285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90"/>
              </a:lnSpc>
            </a:pPr>
            <a:r>
              <a:rPr lang="en-US" sz="1707" dirty="0">
                <a:solidFill>
                  <a:srgbClr val="000000"/>
                </a:solidFill>
                <a:latin typeface="GHEA Grapalat"/>
              </a:rPr>
              <a:t>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D7D39C8-26F1-4FA2-A115-A981A57E5070}"/>
              </a:ext>
            </a:extLst>
          </p:cNvPr>
          <p:cNvSpPr/>
          <p:nvPr/>
        </p:nvSpPr>
        <p:spPr>
          <a:xfrm>
            <a:off x="304800" y="990598"/>
            <a:ext cx="10439400" cy="616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200000"/>
              </a:lnSpc>
              <a:spcAft>
                <a:spcPts val="800"/>
              </a:spcAft>
            </a:pP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Խորհրդի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նիստի</a:t>
            </a:r>
            <a:r>
              <a:rPr lang="hy-AM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, ինչպես նաև ԱՄՆ-ում ՀՀ դեսպանատանը կայացած ընդունելության 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ժամանակ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առանձնազրույցներ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եմ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ունեցել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Դեպարտամենտի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Եվրոպայի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Աֆրիկայի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և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Մերձավոր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Արևելքի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բաժնի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առևտրային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քաղաքականության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և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աշխարհագրական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հարցերի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տնօրեն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Էմի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Ֆրեյթասի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Հայաստանի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Հանրապետությունում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ԱՄՆ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դեսպանատան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տնտեսական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և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առևտրային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բաժնի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ղեկավար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Ուորեն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Վիլսոնի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հետ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y-AM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որոնց հետ քննարկել եմ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Տեսչական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մարմնի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և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ԱՄՆ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լիազոր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մարմինների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հարաբերությունների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զարգացման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հարցերը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։</a:t>
            </a:r>
            <a:r>
              <a:rPr lang="hy-AM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Տիկին </a:t>
            </a:r>
            <a:r>
              <a:rPr lang="hy-AM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Ֆրեյթասը</a:t>
            </a:r>
            <a:r>
              <a:rPr lang="hy-AM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և պարոն Վիլսոնը իրենց պատրաստակամությունը հայտնեցին նպաստելու Դեպարտամենտի, ԱՄՆ լիազոր այլ մարմինների և Տեսչական մարմնի հարաբերությունների խորացմանը։  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Հայաստանում ԱՄՆ դեսպանատունը մտահոգված է իր քաղաքացիների անվտանգությամբ |  1in.am">
            <a:extLst>
              <a:ext uri="{FF2B5EF4-FFF2-40B4-BE49-F238E27FC236}">
                <a16:creationId xmlns:a16="http://schemas.microsoft.com/office/drawing/2014/main" id="{E9306152-3419-4B79-A733-0DB4E7D88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586" y="1181099"/>
            <a:ext cx="6934200" cy="577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558A96-3A41-4502-AF15-072034FF6191}"/>
              </a:ext>
            </a:extLst>
          </p:cNvPr>
          <p:cNvSpPr/>
          <p:nvPr/>
        </p:nvSpPr>
        <p:spPr>
          <a:xfrm>
            <a:off x="381000" y="1333500"/>
            <a:ext cx="15773400" cy="6629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y-AM" sz="2400" b="1" dirty="0">
                <a:latin typeface="GHEA Grapalat" panose="02000506050000020003" pitchFamily="50" charset="0"/>
              </a:rPr>
              <a:t>Ելնելով </a:t>
            </a:r>
            <a:r>
              <a:rPr lang="hy-AM" sz="2400" b="1" dirty="0" err="1">
                <a:latin typeface="GHEA Grapalat" panose="02000506050000020003" pitchFamily="50" charset="0"/>
              </a:rPr>
              <a:t>վերոգրյալներից</a:t>
            </a:r>
            <a:r>
              <a:rPr lang="hy-AM" sz="2400" b="1" dirty="0">
                <a:latin typeface="GHEA Grapalat" panose="02000506050000020003" pitchFamily="50" charset="0"/>
              </a:rPr>
              <a:t> առաջարկում եմ</a:t>
            </a:r>
          </a:p>
          <a:p>
            <a:endParaRPr lang="hy-AM" sz="2400" b="1" dirty="0">
              <a:latin typeface="GHEA Grapalat" panose="02000506050000020003" pitchFamily="50" charset="0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y-AM" sz="2400" b="1" dirty="0">
                <a:latin typeface="GHEA Grapalat" panose="02000506050000020003" pitchFamily="50" charset="0"/>
              </a:rPr>
              <a:t>ԱՄՆ դեսպանատան աջակցությամբ բանակցել ԱՄՆ լիազոր </a:t>
            </a:r>
            <a:r>
              <a:rPr lang="hy-AM" sz="2400" b="1" dirty="0" err="1">
                <a:latin typeface="GHEA Grapalat" panose="02000506050000020003" pitchFamily="50" charset="0"/>
              </a:rPr>
              <a:t>մարմիննների</a:t>
            </a:r>
            <a:r>
              <a:rPr lang="hy-AM" sz="2400" b="1" dirty="0">
                <a:latin typeface="GHEA Grapalat" panose="02000506050000020003" pitchFamily="50" charset="0"/>
              </a:rPr>
              <a:t> հետ և փորձել հասնել նրան, որ ԱՄՆ-ի վերահսկողության համակարգերի ծանոթացման նպատակով ԱՄՆ-ն իր միջոցների հաշվին հայ մասնագետների խումբ հրավիրի ԱՄՆ,  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y-AM" sz="2400" b="1" dirty="0">
                <a:latin typeface="GHEA Grapalat" panose="02000506050000020003" pitchFamily="50" charset="0"/>
              </a:rPr>
              <a:t>Եթե չհաջողվի մեկնել ԱՄՆ, ապա անհրաժեշտ է դիմել ԱՄՆ գործընկերներին, որ </a:t>
            </a:r>
            <a:r>
              <a:rPr lang="hy-AM" sz="2400" b="1" dirty="0" err="1">
                <a:latin typeface="GHEA Grapalat" panose="02000506050000020003" pitchFamily="50" charset="0"/>
              </a:rPr>
              <a:t>առցանց</a:t>
            </a:r>
            <a:r>
              <a:rPr lang="hy-AM" sz="2400" b="1" dirty="0">
                <a:latin typeface="GHEA Grapalat" panose="02000506050000020003" pitchFamily="50" charset="0"/>
              </a:rPr>
              <a:t> եղանակով հայ մասնագետներին ներկայացնեն իրենց վերահսկողության համակարգերը, 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y-AM" sz="2400" b="1" dirty="0">
                <a:latin typeface="GHEA Grapalat" panose="02000506050000020003" pitchFamily="50" charset="0"/>
              </a:rPr>
              <a:t>ԱՄՆ-ի վերահսկողության համակարգերի հետ խորությամբ ծանոթանալուց հետո, գնահատենք մեր կարիքները և օժանդակություն ստանալու նպատակով դիմենք ԱՄՆ գործընկերներին։ 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en-US" sz="2400" b="1" dirty="0">
              <a:latin typeface="GHEA Grapalat" panose="0200050605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076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7099628" y="-203352"/>
            <a:ext cx="1188372" cy="11300089"/>
            <a:chOff x="0" y="0"/>
            <a:chExt cx="312987" cy="297615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12987" cy="2976155"/>
            </a:xfrm>
            <a:custGeom>
              <a:avLst/>
              <a:gdLst/>
              <a:ahLst/>
              <a:cxnLst/>
              <a:rect l="l" t="t" r="r" b="b"/>
              <a:pathLst>
                <a:path w="312987" h="2976155">
                  <a:moveTo>
                    <a:pt x="0" y="0"/>
                  </a:moveTo>
                  <a:lnTo>
                    <a:pt x="312987" y="0"/>
                  </a:lnTo>
                  <a:lnTo>
                    <a:pt x="312987" y="2976155"/>
                  </a:lnTo>
                  <a:lnTo>
                    <a:pt x="0" y="2976155"/>
                  </a:lnTo>
                  <a:close/>
                </a:path>
              </a:pathLst>
            </a:custGeom>
            <a:solidFill>
              <a:srgbClr val="3D9865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12987" cy="30142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852899" y="384580"/>
            <a:ext cx="2659839" cy="2659839"/>
          </a:xfrm>
          <a:custGeom>
            <a:avLst/>
            <a:gdLst/>
            <a:ahLst/>
            <a:cxnLst/>
            <a:rect l="l" t="t" r="r" b="b"/>
            <a:pathLst>
              <a:path w="2659839" h="2659839">
                <a:moveTo>
                  <a:pt x="0" y="0"/>
                </a:moveTo>
                <a:lnTo>
                  <a:pt x="2659839" y="0"/>
                </a:lnTo>
                <a:lnTo>
                  <a:pt x="2659839" y="2659839"/>
                </a:lnTo>
                <a:lnTo>
                  <a:pt x="0" y="26598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8338863" y="2880967"/>
            <a:ext cx="8463894" cy="889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39"/>
              </a:lnSpc>
            </a:pPr>
            <a:r>
              <a:rPr lang="en-US" sz="5100" dirty="0" err="1">
                <a:solidFill>
                  <a:srgbClr val="000000"/>
                </a:solidFill>
                <a:latin typeface="GHEA Grapalat"/>
              </a:rPr>
              <a:t>ՇՆՈՐՀԱԿԱԼՈՒԹՅՈՒՆ</a:t>
            </a:r>
            <a:endParaRPr lang="en-US" sz="5100" dirty="0">
              <a:solidFill>
                <a:srgbClr val="000000"/>
              </a:solidFill>
              <a:latin typeface="GHEA Grapalat"/>
            </a:endParaRPr>
          </a:p>
        </p:txBody>
      </p:sp>
      <p:pic>
        <p:nvPicPr>
          <p:cNvPr id="4098" name="Picture 2" descr="Food and Drug Administration · GitHub">
            <a:extLst>
              <a:ext uri="{FF2B5EF4-FFF2-40B4-BE49-F238E27FC236}">
                <a16:creationId xmlns:a16="http://schemas.microsoft.com/office/drawing/2014/main" id="{2C917D33-7346-4582-9CBC-68ACACD7C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54" y="350093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USDA-FSIS Announces Achievements for 2020, Progress on Modernization Goals  | Food Safety">
            <a:extLst>
              <a:ext uri="{FF2B5EF4-FFF2-40B4-BE49-F238E27FC236}">
                <a16:creationId xmlns:a16="http://schemas.microsoft.com/office/drawing/2014/main" id="{B3B4DF0C-8AEB-4FAE-833A-8763231A9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818" y="3782727"/>
            <a:ext cx="2869389" cy="199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ighest paying jobs at Animal and Plant Health Inspection Service">
            <a:extLst>
              <a:ext uri="{FF2B5EF4-FFF2-40B4-BE49-F238E27FC236}">
                <a16:creationId xmlns:a16="http://schemas.microsoft.com/office/drawing/2014/main" id="{3A92600B-5922-43E3-AA50-3E65BEF22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55" y="6515099"/>
            <a:ext cx="2335445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U.S. Customs and Border Protection">
            <a:extLst>
              <a:ext uri="{FF2B5EF4-FFF2-40B4-BE49-F238E27FC236}">
                <a16:creationId xmlns:a16="http://schemas.microsoft.com/office/drawing/2014/main" id="{23034D22-536C-4107-BD3B-651557A50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471" y="6515099"/>
            <a:ext cx="2522529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3"/>
          <p:cNvSpPr txBox="1"/>
          <p:nvPr/>
        </p:nvSpPr>
        <p:spPr>
          <a:xfrm>
            <a:off x="2253239" y="7964004"/>
            <a:ext cx="4294144" cy="3714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99"/>
              </a:lnSpc>
            </a:pPr>
            <a:r>
              <a:rPr lang="en-US" sz="2214" dirty="0">
                <a:solidFill>
                  <a:srgbClr val="FFFFFF"/>
                </a:solidFill>
                <a:latin typeface="Open Sans Italics"/>
              </a:rPr>
              <a:t>www.snund.om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B78DED-3037-41B8-8391-A153E7D58779}"/>
              </a:ext>
            </a:extLst>
          </p:cNvPr>
          <p:cNvSpPr/>
          <p:nvPr/>
        </p:nvSpPr>
        <p:spPr>
          <a:xfrm>
            <a:off x="685800" y="1198560"/>
            <a:ext cx="9677400" cy="6629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hy-AM" sz="2400" b="1" dirty="0">
                <a:latin typeface="GHEA Grapalat" panose="02000506050000020003" pitchFamily="50" charset="0"/>
              </a:rPr>
              <a:t>2024 թվականի մարտի 7-8-ին ԱՄՆ-ի Վաշինգտոն քաղաքում կայացել է Հայաստանի Հանրապետության և Ամերիկայի Միացյալ Նահանգների </a:t>
            </a:r>
            <a:r>
              <a:rPr lang="hy-AM" sz="2400" b="1" dirty="0" err="1">
                <a:latin typeface="GHEA Grapalat" panose="02000506050000020003" pitchFamily="50" charset="0"/>
              </a:rPr>
              <a:t>միջև</a:t>
            </a:r>
            <a:r>
              <a:rPr lang="hy-AM" sz="2400" b="1" dirty="0">
                <a:latin typeface="GHEA Grapalat" panose="02000506050000020003" pitchFamily="50" charset="0"/>
              </a:rPr>
              <a:t> </a:t>
            </a:r>
            <a:r>
              <a:rPr lang="hy-AM" sz="2400" b="1" dirty="0" err="1">
                <a:latin typeface="GHEA Grapalat" panose="02000506050000020003" pitchFamily="50" charset="0"/>
              </a:rPr>
              <a:t>Առևտրի</a:t>
            </a:r>
            <a:r>
              <a:rPr lang="hy-AM" sz="2400" b="1" dirty="0">
                <a:latin typeface="GHEA Grapalat" panose="02000506050000020003" pitchFamily="50" charset="0"/>
              </a:rPr>
              <a:t> և ներդրումների հարցերով աշխատանքային խմբի (</a:t>
            </a:r>
            <a:r>
              <a:rPr lang="en-US" sz="2400" b="1" dirty="0" err="1">
                <a:latin typeface="GHEA Grapalat" panose="02000506050000020003" pitchFamily="50" charset="0"/>
              </a:rPr>
              <a:t>TIFA</a:t>
            </a:r>
            <a:r>
              <a:rPr lang="en-US" sz="2400" b="1" dirty="0">
                <a:latin typeface="GHEA Grapalat" panose="02000506050000020003" pitchFamily="50" charset="0"/>
              </a:rPr>
              <a:t>) </a:t>
            </a:r>
            <a:r>
              <a:rPr lang="hy-AM" sz="2400" b="1" dirty="0">
                <a:latin typeface="GHEA Grapalat" panose="02000506050000020003" pitchFamily="50" charset="0"/>
              </a:rPr>
              <a:t>հերթական նիստը։ Նիստի օրակարգում առկա էին նաև Հայաստանի Հանրապետության սննդամթերքի անվտանգության տեսչական մարմնի </a:t>
            </a:r>
            <a:r>
              <a:rPr lang="en-US" sz="2400" b="1" dirty="0">
                <a:latin typeface="GHEA Grapalat" panose="02000506050000020003" pitchFamily="50" charset="0"/>
              </a:rPr>
              <a:t>(</a:t>
            </a:r>
            <a:r>
              <a:rPr lang="hy-AM" sz="2400" b="1" dirty="0">
                <a:latin typeface="GHEA Grapalat" panose="02000506050000020003" pitchFamily="50" charset="0"/>
              </a:rPr>
              <a:t>այսուհետ՝ Տեսչական մարմին</a:t>
            </a:r>
            <a:r>
              <a:rPr lang="en-US" sz="2400" b="1" dirty="0">
                <a:latin typeface="GHEA Grapalat" panose="02000506050000020003" pitchFamily="50" charset="0"/>
              </a:rPr>
              <a:t>)</a:t>
            </a:r>
            <a:r>
              <a:rPr lang="hy-AM" sz="2400" b="1" dirty="0">
                <a:latin typeface="GHEA Grapalat" panose="02000506050000020003" pitchFamily="50" charset="0"/>
              </a:rPr>
              <a:t> </a:t>
            </a:r>
            <a:r>
              <a:rPr lang="hy-AM" sz="2400" b="1" dirty="0" err="1">
                <a:latin typeface="GHEA Grapalat" panose="02000506050000020003" pitchFamily="50" charset="0"/>
              </a:rPr>
              <a:t>գործառույթներին</a:t>
            </a:r>
            <a:r>
              <a:rPr lang="hy-AM" sz="2400" b="1" dirty="0">
                <a:latin typeface="GHEA Grapalat" panose="02000506050000020003" pitchFamily="50" charset="0"/>
              </a:rPr>
              <a:t> առնչվող հարցեր, որի</a:t>
            </a:r>
            <a:r>
              <a:rPr lang="en-US" sz="2400" b="1" dirty="0">
                <a:latin typeface="GHEA Grapalat" panose="02000506050000020003" pitchFamily="50" charset="0"/>
              </a:rPr>
              <a:t> </a:t>
            </a:r>
            <a:r>
              <a:rPr lang="hy-AM" sz="2400" b="1" dirty="0">
                <a:latin typeface="GHEA Grapalat" panose="02000506050000020003" pitchFamily="50" charset="0"/>
              </a:rPr>
              <a:t>համար Վաշինգտոն էի գործուղվել նաև ես։</a:t>
            </a:r>
            <a:endParaRPr lang="en-US" sz="2400" b="1" dirty="0">
              <a:latin typeface="GHEA Grapalat" panose="02000506050000020003" pitchFamily="50" charset="0"/>
            </a:endParaRPr>
          </a:p>
        </p:txBody>
      </p:sp>
      <p:pic>
        <p:nvPicPr>
          <p:cNvPr id="2050" name="Picture 2" descr="https://mineconomy.am/media/27825/USA_1.jpg">
            <a:extLst>
              <a:ext uri="{FF2B5EF4-FFF2-40B4-BE49-F238E27FC236}">
                <a16:creationId xmlns:a16="http://schemas.microsoft.com/office/drawing/2014/main" id="{344398D3-5AA7-40A6-BFD6-39D3EA987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588080"/>
            <a:ext cx="7010400" cy="39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mineconomy.am/media/27824/USA_2.jpg">
            <a:extLst>
              <a:ext uri="{FF2B5EF4-FFF2-40B4-BE49-F238E27FC236}">
                <a16:creationId xmlns:a16="http://schemas.microsoft.com/office/drawing/2014/main" id="{F586D25A-4D18-417F-AB5C-BD8BE7DC4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839" y="4513218"/>
            <a:ext cx="7010401" cy="466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A55235-71F8-41C8-9916-3452D1DD8677}"/>
              </a:ext>
            </a:extLst>
          </p:cNvPr>
          <p:cNvSpPr/>
          <p:nvPr/>
        </p:nvSpPr>
        <p:spPr>
          <a:xfrm>
            <a:off x="391886" y="266700"/>
            <a:ext cx="10134600" cy="5151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hy-AM" sz="2400" b="1" dirty="0">
                <a:latin typeface="GHEA Grapalat" panose="02000506050000020003" pitchFamily="50" charset="0"/>
              </a:rPr>
              <a:t>Տեսչական մարմնի </a:t>
            </a:r>
            <a:r>
              <a:rPr lang="hy-AM" sz="2400" b="1" dirty="0" err="1">
                <a:latin typeface="GHEA Grapalat" panose="02000506050000020003" pitchFamily="50" charset="0"/>
              </a:rPr>
              <a:t>գործառույթներին</a:t>
            </a:r>
            <a:r>
              <a:rPr lang="hy-AM" sz="2400" b="1" dirty="0">
                <a:latin typeface="GHEA Grapalat" panose="02000506050000020003" pitchFamily="50" charset="0"/>
              </a:rPr>
              <a:t> առնչվող նիստի օրակարգի հարցերն էին՝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y-AM" sz="2400" b="1" dirty="0">
                <a:latin typeface="GHEA Grapalat" panose="02000506050000020003" pitchFamily="50" charset="0"/>
              </a:rPr>
              <a:t> </a:t>
            </a:r>
            <a:r>
              <a:rPr lang="en-US" sz="2400" b="1" dirty="0">
                <a:latin typeface="GHEA Grapalat" panose="02000506050000020003" pitchFamily="50" charset="0"/>
              </a:rPr>
              <a:t>Export/Import Process Digitization Support</a:t>
            </a:r>
            <a:endParaRPr lang="hy-AM" sz="2400" b="1" dirty="0">
              <a:latin typeface="GHEA Grapalat" panose="02000506050000020003" pitchFamily="50" charset="0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latin typeface="GHEA Grapalat" panose="02000506050000020003" pitchFamily="50" charset="0"/>
              </a:rPr>
              <a:t>Regulations affecting imports of U.S. poultry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latin typeface="GHEA Grapalat" panose="02000506050000020003" pitchFamily="50" charset="0"/>
              </a:rPr>
              <a:t>U.S. requirements for imports of meat products and fresh apricots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hy-AM" sz="2400" b="1" dirty="0">
              <a:latin typeface="GHEA Grapalat" panose="02000506050000020003" pitchFamily="50" charset="0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en-US" sz="2400" b="1" dirty="0">
              <a:latin typeface="GHEA Grapalat" panose="02000506050000020003" pitchFamily="50" charset="0"/>
            </a:endParaRPr>
          </a:p>
        </p:txBody>
      </p:sp>
      <p:pic>
        <p:nvPicPr>
          <p:cNvPr id="8194" name="Picture 2" descr="ՀՀ սննդամթերքի անվտանգության տեսչական մարմին">
            <a:extLst>
              <a:ext uri="{FF2B5EF4-FFF2-40B4-BE49-F238E27FC236}">
                <a16:creationId xmlns:a16="http://schemas.microsoft.com/office/drawing/2014/main" id="{ADF042F7-C1AD-411B-B732-FCF332DDE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200" y="642937"/>
            <a:ext cx="3048000" cy="229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D27CCBE-3AC0-4DA3-8863-2384F9FB313F}"/>
              </a:ext>
            </a:extLst>
          </p:cNvPr>
          <p:cNvSpPr/>
          <p:nvPr/>
        </p:nvSpPr>
        <p:spPr>
          <a:xfrm>
            <a:off x="391886" y="5098297"/>
            <a:ext cx="9525000" cy="3674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hy-AM" sz="2400" b="1" dirty="0">
                <a:latin typeface="GHEA Grapalat" panose="02000506050000020003" pitchFamily="50" charset="0"/>
              </a:rPr>
              <a:t>Օրակարգի հարցերի վերաբերյալ քննարկման արդյունքները ներկայացնելուց առաջ նախ ցանկանում եմ </a:t>
            </a:r>
            <a:r>
              <a:rPr lang="hy-AM" sz="2400" b="1" dirty="0" err="1">
                <a:latin typeface="GHEA Grapalat" panose="02000506050000020003" pitchFamily="50" charset="0"/>
              </a:rPr>
              <a:t>հակիճ</a:t>
            </a:r>
            <a:r>
              <a:rPr lang="hy-AM" sz="2400" b="1" dirty="0">
                <a:latin typeface="GHEA Grapalat" panose="02000506050000020003" pitchFamily="50" charset="0"/>
              </a:rPr>
              <a:t> ներկայացնել ԱՄՆ-ի սննդամթերքի անվտանգության, անասնաբուժության և </a:t>
            </a:r>
            <a:r>
              <a:rPr lang="hy-AM" sz="2400" b="1" dirty="0" err="1">
                <a:latin typeface="GHEA Grapalat" panose="02000506050000020003" pitchFamily="50" charset="0"/>
              </a:rPr>
              <a:t>բուսասանիտարիայի</a:t>
            </a:r>
            <a:r>
              <a:rPr lang="hy-AM" sz="2400" b="1" dirty="0">
                <a:latin typeface="GHEA Grapalat" panose="02000506050000020003" pitchFamily="50" charset="0"/>
              </a:rPr>
              <a:t> բնագավառում հսկողություն իրականացնող մարմիններին, դրանք են՝ </a:t>
            </a:r>
            <a:endParaRPr lang="en-US" sz="2400" b="1" dirty="0">
              <a:latin typeface="GHEA Grapalat" panose="02000506050000020003" pitchFamily="50" charset="0"/>
            </a:endParaRPr>
          </a:p>
        </p:txBody>
      </p:sp>
      <p:pic>
        <p:nvPicPr>
          <p:cNvPr id="5" name="Picture 2" descr="Food and Drug Administration · GitHub">
            <a:extLst>
              <a:ext uri="{FF2B5EF4-FFF2-40B4-BE49-F238E27FC236}">
                <a16:creationId xmlns:a16="http://schemas.microsoft.com/office/drawing/2014/main" id="{1A8BCE0A-84D2-4226-A21B-3CF115CD5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494480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USDA-FSIS Announces Achievements for 2020, Progress on Modernization Goals  | Food Safety">
            <a:extLst>
              <a:ext uri="{FF2B5EF4-FFF2-40B4-BE49-F238E27FC236}">
                <a16:creationId xmlns:a16="http://schemas.microsoft.com/office/drawing/2014/main" id="{13F2FC82-4EED-4207-9038-1565DD6F6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5229" y="5369034"/>
            <a:ext cx="2869389" cy="199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ighest paying jobs at Animal and Plant Health Inspection Service">
            <a:extLst>
              <a:ext uri="{FF2B5EF4-FFF2-40B4-BE49-F238E27FC236}">
                <a16:creationId xmlns:a16="http://schemas.microsoft.com/office/drawing/2014/main" id="{658D5FDA-30F0-46E8-A1CE-966E7C320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7200900"/>
            <a:ext cx="2335445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U.S. Customs and Border Protection">
            <a:extLst>
              <a:ext uri="{FF2B5EF4-FFF2-40B4-BE49-F238E27FC236}">
                <a16:creationId xmlns:a16="http://schemas.microsoft.com/office/drawing/2014/main" id="{5E2C2338-9FFA-4F18-8506-EB5347328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5229" y="7586662"/>
            <a:ext cx="2522529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98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5"/>
          <p:cNvSpPr/>
          <p:nvPr/>
        </p:nvSpPr>
        <p:spPr>
          <a:xfrm>
            <a:off x="2064802" y="3985999"/>
            <a:ext cx="305693" cy="504236"/>
          </a:xfrm>
          <a:custGeom>
            <a:avLst/>
            <a:gdLst/>
            <a:ahLst/>
            <a:cxnLst/>
            <a:rect l="l" t="t" r="r" b="b"/>
            <a:pathLst>
              <a:path w="305693" h="504236">
                <a:moveTo>
                  <a:pt x="0" y="0"/>
                </a:moveTo>
                <a:lnTo>
                  <a:pt x="305693" y="0"/>
                </a:lnTo>
                <a:lnTo>
                  <a:pt x="305693" y="504236"/>
                </a:lnTo>
                <a:lnTo>
                  <a:pt x="0" y="5042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2842772" y="3018282"/>
            <a:ext cx="7048651" cy="789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19"/>
              </a:lnSpc>
            </a:pPr>
            <a:r>
              <a:rPr lang="en-US" sz="2299" dirty="0">
                <a:solidFill>
                  <a:srgbClr val="000000"/>
                </a:solidFill>
                <a:latin typeface="GHEA Grapalat"/>
              </a:rPr>
              <a:t> </a:t>
            </a:r>
          </a:p>
          <a:p>
            <a:pPr>
              <a:lnSpc>
                <a:spcPts val="3219"/>
              </a:lnSpc>
            </a:pPr>
            <a:endParaRPr lang="en-US" sz="2299" dirty="0">
              <a:solidFill>
                <a:srgbClr val="000000"/>
              </a:solidFill>
              <a:latin typeface="GHEA Grapalat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2842772" y="4097805"/>
            <a:ext cx="7048651" cy="789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19"/>
              </a:lnSpc>
            </a:pPr>
            <a:r>
              <a:rPr lang="en-US" sz="2299" dirty="0">
                <a:solidFill>
                  <a:srgbClr val="000000"/>
                </a:solidFill>
                <a:latin typeface="GHEA Grapalat"/>
              </a:rPr>
              <a:t> </a:t>
            </a:r>
          </a:p>
          <a:p>
            <a:pPr>
              <a:lnSpc>
                <a:spcPts val="3219"/>
              </a:lnSpc>
            </a:pPr>
            <a:endParaRPr lang="en-US" sz="2299" dirty="0">
              <a:solidFill>
                <a:srgbClr val="000000"/>
              </a:solidFill>
              <a:latin typeface="GHEA Grapala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1896DC-054D-4019-A711-5F0B837DFB0C}"/>
              </a:ext>
            </a:extLst>
          </p:cNvPr>
          <p:cNvSpPr/>
          <p:nvPr/>
        </p:nvSpPr>
        <p:spPr>
          <a:xfrm>
            <a:off x="609600" y="914700"/>
            <a:ext cx="7924800" cy="6041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endParaRPr lang="en-US" b="1" dirty="0">
              <a:latin typeface="GHEA Grapalat" panose="02000506050000020003" pitchFamily="50" charset="0"/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y-AM" sz="2000" b="1" dirty="0">
                <a:latin typeface="GHEA Grapalat" panose="02000506050000020003" pitchFamily="50" charset="0"/>
              </a:rPr>
              <a:t>ԱՄՆ առողջապահության և մարդկանց ծառայության դեպարտամենտի Սննդամթերքի և դեղորայքի ադմինիստրացիան </a:t>
            </a:r>
            <a:r>
              <a:rPr lang="en-US" sz="2000" b="1" dirty="0">
                <a:latin typeface="GHEA Grapalat" panose="02000506050000020003" pitchFamily="50" charset="0"/>
              </a:rPr>
              <a:t>(</a:t>
            </a:r>
            <a:r>
              <a:rPr lang="hy-AM" sz="2000" b="1" dirty="0">
                <a:latin typeface="GHEA Grapalat" panose="02000506050000020003" pitchFamily="50" charset="0"/>
              </a:rPr>
              <a:t>այսուհետ՝ </a:t>
            </a:r>
            <a:r>
              <a:rPr lang="en-US" sz="2000" b="1" dirty="0">
                <a:latin typeface="GHEA Grapalat" panose="02000506050000020003" pitchFamily="50" charset="0"/>
              </a:rPr>
              <a:t>FDA), </a:t>
            </a:r>
            <a:r>
              <a:rPr lang="hy-AM" sz="2000" b="1" dirty="0">
                <a:latin typeface="GHEA Grapalat" panose="02000506050000020003" pitchFamily="50" charset="0"/>
              </a:rPr>
              <a:t>որի </a:t>
            </a:r>
            <a:r>
              <a:rPr lang="hy-AM" sz="2000" b="1" dirty="0" err="1">
                <a:latin typeface="GHEA Grapalat" panose="02000506050000020003" pitchFamily="50" charset="0"/>
              </a:rPr>
              <a:t>ենթահսկման</a:t>
            </a:r>
            <a:r>
              <a:rPr lang="hy-AM" sz="2000" b="1" dirty="0">
                <a:latin typeface="GHEA Grapalat" panose="02000506050000020003" pitchFamily="50" charset="0"/>
              </a:rPr>
              <a:t> բեռներն են հանդիսանում սննդամթերքը </a:t>
            </a:r>
            <a:r>
              <a:rPr lang="en-US" sz="2000" b="1" dirty="0">
                <a:latin typeface="GHEA Grapalat" panose="02000506050000020003" pitchFamily="50" charset="0"/>
              </a:rPr>
              <a:t>(</a:t>
            </a:r>
            <a:r>
              <a:rPr lang="hy-AM" sz="2000" b="1" dirty="0">
                <a:latin typeface="GHEA Grapalat" panose="02000506050000020003" pitchFamily="50" charset="0"/>
              </a:rPr>
              <a:t>բացառության միս-</a:t>
            </a:r>
            <a:r>
              <a:rPr lang="hy-AM" sz="2000" b="1" dirty="0" err="1">
                <a:latin typeface="GHEA Grapalat" panose="02000506050000020003" pitchFamily="50" charset="0"/>
              </a:rPr>
              <a:t>մսամթերքը</a:t>
            </a:r>
            <a:r>
              <a:rPr lang="hy-AM" sz="2000" b="1" dirty="0">
                <a:latin typeface="GHEA Grapalat" panose="02000506050000020003" pitchFamily="50" charset="0"/>
              </a:rPr>
              <a:t>, թռչնամիսը, թռչնի ձուն</a:t>
            </a:r>
            <a:r>
              <a:rPr lang="en-US" sz="2000" b="1" dirty="0">
                <a:latin typeface="GHEA Grapalat" panose="02000506050000020003" pitchFamily="50" charset="0"/>
              </a:rPr>
              <a:t>)</a:t>
            </a:r>
            <a:r>
              <a:rPr lang="hy-AM" sz="2000" b="1" dirty="0">
                <a:latin typeface="GHEA Grapalat" panose="02000506050000020003" pitchFamily="50" charset="0"/>
              </a:rPr>
              <a:t>, կերերը և կերային հավելումները, անասնաբուժական դեղերը և </a:t>
            </a:r>
            <a:r>
              <a:rPr lang="hy-AM" sz="2000" b="1" dirty="0" err="1">
                <a:latin typeface="GHEA Grapalat" panose="02000506050000020003" pitchFamily="50" charset="0"/>
              </a:rPr>
              <a:t>պատվաստանյութերը</a:t>
            </a:r>
            <a:r>
              <a:rPr lang="hy-AM" sz="2000" b="1" dirty="0">
                <a:latin typeface="GHEA Grapalat" panose="02000506050000020003" pitchFamily="50" charset="0"/>
              </a:rPr>
              <a:t> և այն պատասխանատու է իր </a:t>
            </a:r>
            <a:r>
              <a:rPr lang="hy-AM" sz="2000" b="1" dirty="0" err="1">
                <a:latin typeface="GHEA Grapalat" panose="02000506050000020003" pitchFamily="50" charset="0"/>
              </a:rPr>
              <a:t>ենթահսկման</a:t>
            </a:r>
            <a:r>
              <a:rPr lang="hy-AM" sz="2000" b="1" dirty="0">
                <a:latin typeface="GHEA Grapalat" panose="02000506050000020003" pitchFamily="50" charset="0"/>
              </a:rPr>
              <a:t> բեռների անվտանգության մասով։ </a:t>
            </a:r>
            <a:endParaRPr lang="en-US" sz="2000" b="1" dirty="0">
              <a:latin typeface="GHEA Grapalat" panose="02000506050000020003" pitchFamily="50" charset="0"/>
            </a:endParaRPr>
          </a:p>
          <a:p>
            <a:pPr algn="just">
              <a:lnSpc>
                <a:spcPct val="200000"/>
              </a:lnSpc>
            </a:pPr>
            <a:endParaRPr lang="en-US" b="1" dirty="0">
              <a:latin typeface="GHEA Grapalat" panose="02000506050000020003" pitchFamily="50" charset="0"/>
            </a:endParaRPr>
          </a:p>
        </p:txBody>
      </p:sp>
      <p:pic>
        <p:nvPicPr>
          <p:cNvPr id="3074" name="Picture 2" descr="FDA's Food Program Needs Strong Leader, Outside Reviewers Find - Bloomberg">
            <a:extLst>
              <a:ext uri="{FF2B5EF4-FFF2-40B4-BE49-F238E27FC236}">
                <a16:creationId xmlns:a16="http://schemas.microsoft.com/office/drawing/2014/main" id="{3C166AAC-AE15-465C-A377-5BAEE648A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914700"/>
            <a:ext cx="8534400" cy="68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284BBF-B0B5-49F5-9B73-562267A6F7CC}"/>
              </a:ext>
            </a:extLst>
          </p:cNvPr>
          <p:cNvSpPr/>
          <p:nvPr/>
        </p:nvSpPr>
        <p:spPr>
          <a:xfrm>
            <a:off x="533400" y="800100"/>
            <a:ext cx="8305800" cy="3517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400" b="1" dirty="0">
                <a:latin typeface="GHEA Grapalat" panose="02000506050000020003" pitchFamily="50" charset="0"/>
              </a:rPr>
              <a:t>FDA </a:t>
            </a:r>
            <a:r>
              <a:rPr lang="hy-AM" sz="2400" b="1" dirty="0">
                <a:latin typeface="GHEA Grapalat" panose="02000506050000020003" pitchFamily="50" charset="0"/>
              </a:rPr>
              <a:t>հիմնադրման օրը համարվում է 1906 թվականի հունիսի 30-ն, այդ օրը ԱՄՆ նախագահ Թեոդոր </a:t>
            </a:r>
            <a:r>
              <a:rPr lang="hy-AM" sz="2400" b="1" dirty="0" err="1">
                <a:latin typeface="GHEA Grapalat" panose="02000506050000020003" pitchFamily="50" charset="0"/>
              </a:rPr>
              <a:t>Ռուզվելտը</a:t>
            </a:r>
            <a:r>
              <a:rPr lang="hy-AM" sz="2400" b="1" dirty="0">
                <a:latin typeface="GHEA Grapalat" panose="02000506050000020003" pitchFamily="50" charset="0"/>
              </a:rPr>
              <a:t> ստորագրել է Սննդամթերքի և դեղերի մասին օրենքը </a:t>
            </a:r>
            <a:r>
              <a:rPr lang="en-US" sz="2400" b="1" dirty="0">
                <a:latin typeface="GHEA Grapalat" panose="02000506050000020003" pitchFamily="50" charset="0"/>
              </a:rPr>
              <a:t>(Food and Drug Act)</a:t>
            </a:r>
            <a:r>
              <a:rPr lang="hy-AM" sz="2400" b="1" dirty="0">
                <a:latin typeface="GHEA Grapalat" panose="02000506050000020003" pitchFamily="50" charset="0"/>
              </a:rPr>
              <a:t>․</a:t>
            </a:r>
          </a:p>
          <a:p>
            <a:pPr algn="just">
              <a:lnSpc>
                <a:spcPct val="200000"/>
              </a:lnSpc>
            </a:pPr>
            <a:r>
              <a:rPr lang="hy-AM" b="1" dirty="0">
                <a:latin typeface="GHEA Grapalat" panose="02000506050000020003" pitchFamily="50" charset="0"/>
              </a:rPr>
              <a:t> </a:t>
            </a:r>
            <a:endParaRPr lang="en-US" b="1" dirty="0">
              <a:latin typeface="GHEA Grapalat" panose="02000506050000020003" pitchFamily="50" charset="0"/>
            </a:endParaRPr>
          </a:p>
        </p:txBody>
      </p:sp>
      <p:pic>
        <p:nvPicPr>
          <p:cNvPr id="6146" name="Picture 2" descr="FDA History - Sure Cure Cartoon | This political cartoon pay… | Flickr">
            <a:extLst>
              <a:ext uri="{FF2B5EF4-FFF2-40B4-BE49-F238E27FC236}">
                <a16:creationId xmlns:a16="http://schemas.microsoft.com/office/drawing/2014/main" id="{FB028A53-B943-4181-9D9B-2C8AA67B3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2933700"/>
            <a:ext cx="84582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AA4962E-3A98-400F-9BE8-F212C87956CC}"/>
              </a:ext>
            </a:extLst>
          </p:cNvPr>
          <p:cNvSpPr/>
          <p:nvPr/>
        </p:nvSpPr>
        <p:spPr>
          <a:xfrm>
            <a:off x="533400" y="4762500"/>
            <a:ext cx="7620000" cy="2197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400" b="1" dirty="0">
                <a:latin typeface="GHEA Grapalat" panose="02000506050000020003" pitchFamily="50" charset="0"/>
              </a:rPr>
              <a:t>2023 </a:t>
            </a:r>
            <a:r>
              <a:rPr lang="hy-AM" sz="2400" b="1" dirty="0">
                <a:latin typeface="GHEA Grapalat" panose="02000506050000020003" pitchFamily="50" charset="0"/>
              </a:rPr>
              <a:t>թվականի </a:t>
            </a:r>
            <a:r>
              <a:rPr lang="en-US" sz="2400" b="1" dirty="0">
                <a:latin typeface="GHEA Grapalat" panose="02000506050000020003" pitchFamily="50" charset="0"/>
              </a:rPr>
              <a:t>FDA</a:t>
            </a:r>
            <a:r>
              <a:rPr lang="hy-AM" sz="2400" b="1" dirty="0">
                <a:latin typeface="GHEA Grapalat" panose="02000506050000020003" pitchFamily="50" charset="0"/>
              </a:rPr>
              <a:t> տարեկան բյուջեն կազմել է 8,4 միլիարդ դոլար</a:t>
            </a:r>
            <a:r>
              <a:rPr lang="en-US" sz="2400" b="1" dirty="0">
                <a:latin typeface="GHEA Grapalat" panose="02000506050000020003" pitchFamily="50" charset="0"/>
              </a:rPr>
              <a:t>, </a:t>
            </a:r>
            <a:r>
              <a:rPr lang="hy-AM" sz="2400" b="1" dirty="0">
                <a:latin typeface="GHEA Grapalat" panose="02000506050000020003" pitchFamily="50" charset="0"/>
              </a:rPr>
              <a:t>ունի մոտ 18000 աշխատակից։</a:t>
            </a:r>
          </a:p>
        </p:txBody>
      </p:sp>
      <p:pic>
        <p:nvPicPr>
          <p:cNvPr id="6148" name="Picture 4" descr="US FDA's Guidance for Oversight of Drug Facilities | ARC Advisory">
            <a:extLst>
              <a:ext uri="{FF2B5EF4-FFF2-40B4-BE49-F238E27FC236}">
                <a16:creationId xmlns:a16="http://schemas.microsoft.com/office/drawing/2014/main" id="{56470C49-4EA5-4544-8259-F8EA08BE1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571500"/>
            <a:ext cx="87630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097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304801" y="723900"/>
            <a:ext cx="7772399" cy="7924800"/>
            <a:chOff x="0" y="0"/>
            <a:chExt cx="2308031" cy="217951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08031" cy="2179513"/>
            </a:xfrm>
            <a:custGeom>
              <a:avLst/>
              <a:gdLst/>
              <a:ahLst/>
              <a:cxnLst/>
              <a:rect l="l" t="t" r="r" b="b"/>
              <a:pathLst>
                <a:path w="2308031" h="2179513">
                  <a:moveTo>
                    <a:pt x="0" y="0"/>
                  </a:moveTo>
                  <a:lnTo>
                    <a:pt x="2308031" y="0"/>
                  </a:lnTo>
                  <a:lnTo>
                    <a:pt x="2308031" y="2179513"/>
                  </a:lnTo>
                  <a:lnTo>
                    <a:pt x="0" y="21795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308031" cy="22176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lang="en-US" sz="2400" dirty="0">
                <a:solidFill>
                  <a:srgbClr val="FFFFFF"/>
                </a:solidFill>
                <a:latin typeface="Open Sans"/>
              </a:endParaRP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2893614" y="4426572"/>
            <a:ext cx="7048651" cy="737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endParaRPr lang="en-US" sz="2100" dirty="0">
              <a:solidFill>
                <a:srgbClr val="000000"/>
              </a:solidFill>
              <a:latin typeface="GHEA Grapalat"/>
            </a:endParaRPr>
          </a:p>
          <a:p>
            <a:pPr>
              <a:lnSpc>
                <a:spcPts val="2940"/>
              </a:lnSpc>
            </a:pPr>
            <a:endParaRPr lang="en-US" sz="2100" dirty="0">
              <a:solidFill>
                <a:srgbClr val="000000"/>
              </a:solidFill>
              <a:latin typeface="GHEA Grapalat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2893614" y="5379718"/>
            <a:ext cx="2269510" cy="737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 dirty="0">
                <a:solidFill>
                  <a:srgbClr val="000000"/>
                </a:solidFill>
                <a:latin typeface="GHEA Grapalat"/>
              </a:rPr>
              <a:t> </a:t>
            </a:r>
          </a:p>
          <a:p>
            <a:pPr>
              <a:lnSpc>
                <a:spcPts val="2940"/>
              </a:lnSpc>
            </a:pPr>
            <a:endParaRPr lang="en-US" sz="2100" dirty="0">
              <a:solidFill>
                <a:srgbClr val="000000"/>
              </a:solidFill>
              <a:latin typeface="GHEA Grapalat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2893614" y="6349532"/>
            <a:ext cx="1000051" cy="737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000000"/>
                </a:solidFill>
                <a:latin typeface="GHEA Grapalat"/>
              </a:rPr>
              <a:t> </a:t>
            </a:r>
          </a:p>
          <a:p>
            <a:pPr algn="ctr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GHEA Grapalat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2893614" y="7296046"/>
            <a:ext cx="1108472" cy="737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endParaRPr lang="en-US" sz="2100" dirty="0">
              <a:solidFill>
                <a:srgbClr val="000000"/>
              </a:solidFill>
              <a:latin typeface="GHEA Grapalat"/>
            </a:endParaRPr>
          </a:p>
          <a:p>
            <a:pPr algn="ctr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GHEA Grapala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B754A93-E30E-42CD-99ED-F0F9B2154700}"/>
              </a:ext>
            </a:extLst>
          </p:cNvPr>
          <p:cNvSpPr/>
          <p:nvPr/>
        </p:nvSpPr>
        <p:spPr>
          <a:xfrm>
            <a:off x="304801" y="1453634"/>
            <a:ext cx="8839200" cy="5157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ԱՄՆ</a:t>
            </a:r>
            <a:r>
              <a:rPr lang="en-US" sz="24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գյուղատնտ</a:t>
            </a:r>
            <a:r>
              <a:rPr lang="hy-AM" sz="24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եսության</a:t>
            </a:r>
            <a:r>
              <a:rPr lang="hy-AM" sz="24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դեպարտամենտի</a:t>
            </a:r>
            <a:r>
              <a:rPr lang="hy-AM" sz="24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hy-AM" sz="24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այսուհետ՝ Դեպարտամենտ</a:t>
            </a:r>
            <a:r>
              <a:rPr lang="en-US" sz="24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hy-AM" sz="24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Սննդամթերքի անվտանգության և տեսչական ծառայության </a:t>
            </a:r>
            <a:r>
              <a:rPr lang="en-US" sz="24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hy-AM" sz="24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այսուհետ՝ </a:t>
            </a:r>
            <a:r>
              <a:rPr lang="en-US" sz="24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FSIS), </a:t>
            </a:r>
            <a:r>
              <a:rPr lang="hy-AM" sz="24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որի </a:t>
            </a:r>
            <a:r>
              <a:rPr lang="hy-AM" sz="24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ենթահսկման</a:t>
            </a:r>
            <a:r>
              <a:rPr lang="hy-AM" sz="24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բեռներն են հանդիսանում միս-</a:t>
            </a:r>
            <a:r>
              <a:rPr lang="hy-AM" sz="24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մսամթերքը</a:t>
            </a:r>
            <a:r>
              <a:rPr lang="hy-AM" sz="24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, թռչնամիսը և թռչնի ձուն և </a:t>
            </a:r>
            <a:r>
              <a:rPr lang="hy-AM" sz="2400" b="1" dirty="0">
                <a:latin typeface="GHEA Grapalat" panose="02000506050000020003" pitchFamily="50" charset="0"/>
              </a:rPr>
              <a:t>այն պատասխանատու է իր </a:t>
            </a:r>
            <a:r>
              <a:rPr lang="hy-AM" sz="2400" b="1" dirty="0" err="1">
                <a:latin typeface="GHEA Grapalat" panose="02000506050000020003" pitchFamily="50" charset="0"/>
              </a:rPr>
              <a:t>ենթահսկման</a:t>
            </a:r>
            <a:r>
              <a:rPr lang="hy-AM" sz="2400" b="1" dirty="0">
                <a:latin typeface="GHEA Grapalat" panose="02000506050000020003" pitchFamily="50" charset="0"/>
              </a:rPr>
              <a:t> բեռների անվտանգության մասով</a:t>
            </a:r>
            <a:r>
              <a:rPr lang="hy-AM" sz="24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։    </a:t>
            </a:r>
            <a:r>
              <a:rPr lang="en-US" sz="24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y-AM" sz="24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b="1" dirty="0"/>
          </a:p>
        </p:txBody>
      </p:sp>
      <p:pic>
        <p:nvPicPr>
          <p:cNvPr id="4098" name="Picture 2" descr="About FSIS | Food Safety and Inspection Service">
            <a:extLst>
              <a:ext uri="{FF2B5EF4-FFF2-40B4-BE49-F238E27FC236}">
                <a16:creationId xmlns:a16="http://schemas.microsoft.com/office/drawing/2014/main" id="{F443F68D-5763-4FCE-AC1B-B422E2664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599" y="266701"/>
            <a:ext cx="8458201" cy="457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57BE1ED9-524C-4990-9D66-4E135F69800D}"/>
              </a:ext>
            </a:extLst>
          </p:cNvPr>
          <p:cNvSpPr/>
          <p:nvPr/>
        </p:nvSpPr>
        <p:spPr>
          <a:xfrm>
            <a:off x="542108" y="7192984"/>
            <a:ext cx="7772399" cy="2203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FSIS-</a:t>
            </a:r>
            <a:r>
              <a:rPr lang="hy-AM" sz="24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ի </a:t>
            </a:r>
            <a:r>
              <a:rPr lang="en-US" sz="24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2023 </a:t>
            </a:r>
            <a:r>
              <a:rPr lang="hy-AM" sz="24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թվականի տարեկան բյուջեն կազմել է 1,435 միլիարդ դոլար, </a:t>
            </a:r>
            <a:r>
              <a:rPr lang="hy-AM" sz="2400" b="1" dirty="0">
                <a:latin typeface="GHEA Grapalat" panose="02000506050000020003" pitchFamily="50" charset="0"/>
              </a:rPr>
              <a:t>ունի մոտ 9000 աշխատակից։</a:t>
            </a:r>
            <a:endParaRPr lang="en-US" sz="2400" dirty="0"/>
          </a:p>
        </p:txBody>
      </p:sp>
      <p:pic>
        <p:nvPicPr>
          <p:cNvPr id="4100" name="Picture 4" descr="FSIS Issues Notice 61-22 for Meat and Poultry Manufacturers | Food  Engineering">
            <a:extLst>
              <a:ext uri="{FF2B5EF4-FFF2-40B4-BE49-F238E27FC236}">
                <a16:creationId xmlns:a16="http://schemas.microsoft.com/office/drawing/2014/main" id="{C4AE8766-2A84-4DBE-AB5B-71AB32DB2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599" y="4897720"/>
            <a:ext cx="8449492" cy="441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E2A033F4-1A66-4EE4-9C67-87FFBDF64395}"/>
              </a:ext>
            </a:extLst>
          </p:cNvPr>
          <p:cNvSpPr/>
          <p:nvPr/>
        </p:nvSpPr>
        <p:spPr>
          <a:xfrm>
            <a:off x="533400" y="272980"/>
            <a:ext cx="8001000" cy="3698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y-AM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Դեպարտամենտի Կենդանիների և բույսերի առողջության տեսչական ծառայությունը 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hy-AM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այսուհետ՝ 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APHIS)</a:t>
            </a:r>
            <a:r>
              <a:rPr lang="hy-AM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անասնաբուժական և </a:t>
            </a:r>
            <a:r>
              <a:rPr lang="hy-AM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բուսասանիտարական</a:t>
            </a:r>
            <a:r>
              <a:rPr lang="hy-AM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հսկողության մասով, որի </a:t>
            </a:r>
            <a:r>
              <a:rPr lang="hy-AM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ենթահսկման</a:t>
            </a:r>
            <a:r>
              <a:rPr lang="hy-AM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բեռներն են հանդիսանում անասնաբուժական և </a:t>
            </a:r>
            <a:r>
              <a:rPr lang="hy-AM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բուսասանիտարական</a:t>
            </a:r>
            <a:r>
              <a:rPr lang="hy-AM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հսկողության ենթակա բեռները։ 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b="1" dirty="0"/>
          </a:p>
        </p:txBody>
      </p:sp>
      <p:sp>
        <p:nvSpPr>
          <p:cNvPr id="25" name="AutoShape 2" descr="USDA APHIS Publishes Final Biotechnology SECURE Rule - Quality Assurance &amp;  Food Safety">
            <a:extLst>
              <a:ext uri="{FF2B5EF4-FFF2-40B4-BE49-F238E27FC236}">
                <a16:creationId xmlns:a16="http://schemas.microsoft.com/office/drawing/2014/main" id="{3EB70BA6-53AA-4493-8B77-53AFAE61E10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33909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4" descr="USDA APHIS Publishes Final Biotechnology SECURE Rule - Quality Assurance &amp;  Food Safety">
            <a:extLst>
              <a:ext uri="{FF2B5EF4-FFF2-40B4-BE49-F238E27FC236}">
                <a16:creationId xmlns:a16="http://schemas.microsoft.com/office/drawing/2014/main" id="{99C54984-2B10-4B55-9196-0CD1AC1F40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1181100"/>
            <a:ext cx="4114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8" name="Picture 8" descr="USDA APHIS (@USDA_APHIS) / X">
            <a:extLst>
              <a:ext uri="{FF2B5EF4-FFF2-40B4-BE49-F238E27FC236}">
                <a16:creationId xmlns:a16="http://schemas.microsoft.com/office/drawing/2014/main" id="{82C54269-47EC-4504-BC9E-2BDCC9034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266700"/>
            <a:ext cx="7239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B87EC7D3-C0B1-431B-8617-A24BAC293FCD}"/>
              </a:ext>
            </a:extLst>
          </p:cNvPr>
          <p:cNvSpPr/>
          <p:nvPr/>
        </p:nvSpPr>
        <p:spPr>
          <a:xfrm>
            <a:off x="650967" y="6134100"/>
            <a:ext cx="8000999" cy="1851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hy-AM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Ցանկանում եմ նշել, որ Դեպարտամենտը ստեղծվել է 1862 թվականի մայիսի 15-ին ԱՄՆ նախագահ Աբրահամ </a:t>
            </a:r>
            <a:r>
              <a:rPr lang="hy-AM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Լինկոլնի</a:t>
            </a:r>
            <a:r>
              <a:rPr lang="hy-AM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կողմից։  </a:t>
            </a:r>
            <a:endParaRPr lang="en-US" sz="2000" dirty="0"/>
          </a:p>
        </p:txBody>
      </p:sp>
      <p:pic>
        <p:nvPicPr>
          <p:cNvPr id="5130" name="Picture 10" descr="Purpose of the USDA  Established in 1862 by President Abraham Lincoln   Back then, more than half of the Nation's population lived and worked on  farms. - ppt download">
            <a:extLst>
              <a:ext uri="{FF2B5EF4-FFF2-40B4-BE49-F238E27FC236}">
                <a16:creationId xmlns:a16="http://schemas.microsoft.com/office/drawing/2014/main" id="{A73F7ABE-BB84-4686-9C16-13F88BE80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3971108"/>
            <a:ext cx="7239000" cy="566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727B1BB8-6A51-429C-82C6-E8412CD7E3BF}"/>
              </a:ext>
            </a:extLst>
          </p:cNvPr>
          <p:cNvSpPr/>
          <p:nvPr/>
        </p:nvSpPr>
        <p:spPr>
          <a:xfrm>
            <a:off x="838200" y="4352206"/>
            <a:ext cx="8153400" cy="1230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>
                <a:latin typeface="GHEA Grapalat" panose="02000506050000020003" pitchFamily="50" charset="0"/>
                <a:cs typeface="Times New Roman" panose="02020603050405020304" pitchFamily="18" charset="0"/>
              </a:rPr>
              <a:t>APHIS</a:t>
            </a:r>
            <a:r>
              <a:rPr lang="hy-AM" sz="2000" b="1" dirty="0">
                <a:latin typeface="GHEA Grapalat" panose="02000506050000020003" pitchFamily="50" charset="0"/>
                <a:cs typeface="Times New Roman" panose="02020603050405020304" pitchFamily="18" charset="0"/>
              </a:rPr>
              <a:t>-ի</a:t>
            </a:r>
            <a:r>
              <a:rPr lang="en-US" sz="2000" b="1" dirty="0">
                <a:latin typeface="GHEA Grapalat" panose="02000506050000020003" pitchFamily="50" charset="0"/>
                <a:cs typeface="Times New Roman" panose="02020603050405020304" pitchFamily="18" charset="0"/>
              </a:rPr>
              <a:t> 2023 </a:t>
            </a:r>
            <a:r>
              <a:rPr lang="hy-AM" sz="2000" b="1" dirty="0">
                <a:latin typeface="GHEA Grapalat" panose="02000506050000020003" pitchFamily="50" charset="0"/>
                <a:cs typeface="Times New Roman" panose="02020603050405020304" pitchFamily="18" charset="0"/>
              </a:rPr>
              <a:t>թվականի տարեկան բյուջեն կազմել է 2,167 միլիարդ դոլար, </a:t>
            </a:r>
            <a:r>
              <a:rPr lang="hy-AM" sz="2000" b="1" dirty="0">
                <a:latin typeface="GHEA Grapalat" panose="02000506050000020003" pitchFamily="50" charset="0"/>
              </a:rPr>
              <a:t>ունի մոտ 8000 աշխատակից։</a:t>
            </a:r>
            <a:endParaRPr lang="en-US" sz="2000" b="1" dirty="0">
              <a:latin typeface="GHEA Grapalat" panose="02000506050000020003" pitchFamily="50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378823" y="1042767"/>
            <a:ext cx="9372600" cy="65530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lnSpc>
                <a:spcPts val="4725"/>
              </a:lnSpc>
              <a:buFont typeface="Wingdings" panose="05000000000000000000" pitchFamily="2" charset="2"/>
              <a:buChar char="Ø"/>
            </a:pPr>
            <a:r>
              <a:rPr lang="hy-AM" sz="2400" b="1" dirty="0">
                <a:solidFill>
                  <a:srgbClr val="000000"/>
                </a:solidFill>
                <a:latin typeface="GHEA Grapalat"/>
              </a:rPr>
              <a:t>Անասնաբուժական, </a:t>
            </a:r>
            <a:r>
              <a:rPr lang="hy-AM" sz="2400" b="1" dirty="0" err="1">
                <a:solidFill>
                  <a:srgbClr val="000000"/>
                </a:solidFill>
                <a:latin typeface="GHEA Grapalat"/>
              </a:rPr>
              <a:t>բուսասանիտարական</a:t>
            </a:r>
            <a:r>
              <a:rPr lang="hy-AM" sz="2400" b="1" dirty="0">
                <a:solidFill>
                  <a:srgbClr val="000000"/>
                </a:solidFill>
                <a:latin typeface="GHEA Grapalat"/>
              </a:rPr>
              <a:t> և սննդամթերքի անվտանգության</a:t>
            </a:r>
            <a:r>
              <a:rPr lang="en-US" sz="2400" b="1" dirty="0">
                <a:solidFill>
                  <a:srgbClr val="000000"/>
                </a:solidFill>
                <a:latin typeface="GHEA Grapalat"/>
              </a:rPr>
              <a:t> </a:t>
            </a:r>
            <a:r>
              <a:rPr lang="hy-AM" sz="2400" b="1" dirty="0">
                <a:solidFill>
                  <a:srgbClr val="000000"/>
                </a:solidFill>
                <a:latin typeface="GHEA Grapalat"/>
              </a:rPr>
              <a:t>պետական վերահսկողության մեջ ներգրավված է նաև</a:t>
            </a:r>
            <a:r>
              <a:rPr lang="en-US" sz="2400" b="1" dirty="0">
                <a:solidFill>
                  <a:srgbClr val="000000"/>
                </a:solidFill>
                <a:latin typeface="GHEA Grapalat"/>
              </a:rPr>
              <a:t> </a:t>
            </a:r>
            <a:r>
              <a:rPr lang="hy-AM" sz="2400" b="1" dirty="0">
                <a:solidFill>
                  <a:srgbClr val="000000"/>
                </a:solidFill>
                <a:latin typeface="GHEA Grapalat"/>
              </a:rPr>
              <a:t>ԱՄՆ Մաքսային և սահմանների պաշտպանության մարմինը </a:t>
            </a:r>
            <a:r>
              <a:rPr lang="en-US" sz="2400" b="1" dirty="0">
                <a:solidFill>
                  <a:srgbClr val="000000"/>
                </a:solidFill>
                <a:latin typeface="GHEA Grapalat"/>
              </a:rPr>
              <a:t>(United States Customs and Border Protection (</a:t>
            </a:r>
            <a:r>
              <a:rPr lang="en-US" sz="2400" b="1" dirty="0" err="1">
                <a:solidFill>
                  <a:srgbClr val="000000"/>
                </a:solidFill>
                <a:latin typeface="GHEA Grapalat"/>
              </a:rPr>
              <a:t>CBP</a:t>
            </a:r>
            <a:r>
              <a:rPr lang="en-US" sz="2400" b="1" dirty="0">
                <a:solidFill>
                  <a:srgbClr val="000000"/>
                </a:solidFill>
                <a:latin typeface="GHEA Grapalat"/>
              </a:rPr>
              <a:t>)</a:t>
            </a:r>
            <a:r>
              <a:rPr lang="hy-AM" sz="2400" b="1" dirty="0">
                <a:solidFill>
                  <a:srgbClr val="000000"/>
                </a:solidFill>
                <a:latin typeface="GHEA Grapalat"/>
              </a:rPr>
              <a:t>, որի </a:t>
            </a:r>
            <a:r>
              <a:rPr lang="en-US" sz="2400" b="1" dirty="0">
                <a:solidFill>
                  <a:srgbClr val="000000"/>
                </a:solidFill>
                <a:latin typeface="GHEA Grapalat"/>
              </a:rPr>
              <a:t>58</a:t>
            </a:r>
            <a:r>
              <a:rPr lang="hy-AM" sz="2400" b="1" dirty="0">
                <a:solidFill>
                  <a:srgbClr val="000000"/>
                </a:solidFill>
                <a:latin typeface="GHEA Grapalat"/>
              </a:rPr>
              <a:t>000 աշխատակիցներից մոտ 2200-ը գյուղատնտեսության մասնագետներ են։  </a:t>
            </a:r>
            <a:r>
              <a:rPr lang="en-US" sz="2400" b="1" dirty="0">
                <a:solidFill>
                  <a:srgbClr val="000000"/>
                </a:solidFill>
                <a:latin typeface="GHEA Grapalat"/>
              </a:rPr>
              <a:t>CBP </a:t>
            </a:r>
            <a:r>
              <a:rPr lang="hy-AM" sz="2400" b="1" dirty="0">
                <a:solidFill>
                  <a:srgbClr val="000000"/>
                </a:solidFill>
                <a:latin typeface="GHEA Grapalat"/>
              </a:rPr>
              <a:t>գյուղատնտեսության մասնագետները անասնաբուժական, </a:t>
            </a:r>
            <a:r>
              <a:rPr lang="hy-AM" sz="2400" b="1" dirty="0" err="1">
                <a:solidFill>
                  <a:srgbClr val="000000"/>
                </a:solidFill>
                <a:latin typeface="GHEA Grapalat"/>
              </a:rPr>
              <a:t>բուսասանիտարական</a:t>
            </a:r>
            <a:r>
              <a:rPr lang="hy-AM" sz="2400" b="1" dirty="0">
                <a:solidFill>
                  <a:srgbClr val="000000"/>
                </a:solidFill>
                <a:latin typeface="GHEA Grapalat"/>
              </a:rPr>
              <a:t> և սննդամթերքի անվտանգության պահանջների պահպանումն ապահովելու նպատակով հսկողություն են իրականացնում սահմանային անցման կետերում</a:t>
            </a:r>
            <a:r>
              <a:rPr lang="en-US" sz="2400" b="1" dirty="0">
                <a:solidFill>
                  <a:srgbClr val="000000"/>
                </a:solidFill>
                <a:latin typeface="GHEA Grapalat"/>
              </a:rPr>
              <a:t>:</a:t>
            </a:r>
          </a:p>
        </p:txBody>
      </p:sp>
      <p:pic>
        <p:nvPicPr>
          <p:cNvPr id="7172" name="Picture 4" descr="U.S. Customs and Border Protection | U.S. Customs and Border Protection">
            <a:extLst>
              <a:ext uri="{FF2B5EF4-FFF2-40B4-BE49-F238E27FC236}">
                <a16:creationId xmlns:a16="http://schemas.microsoft.com/office/drawing/2014/main" id="{C386A61B-30AD-4362-A271-FFA40B2A0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379" y="419100"/>
            <a:ext cx="7924798" cy="403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DVIDS - Images - CBP agriculture specialists inspect cut flowers in Miami  [Image 8 of 12]">
            <a:extLst>
              <a:ext uri="{FF2B5EF4-FFF2-40B4-BE49-F238E27FC236}">
                <a16:creationId xmlns:a16="http://schemas.microsoft.com/office/drawing/2014/main" id="{DDA84A67-41AB-485C-BE72-95EB2A33D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1" y="4457700"/>
            <a:ext cx="7922622" cy="508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>
            <a:off x="747098" y="7195213"/>
            <a:ext cx="1140547" cy="1140547"/>
          </a:xfrm>
          <a:custGeom>
            <a:avLst/>
            <a:gdLst/>
            <a:ahLst/>
            <a:cxnLst/>
            <a:rect l="l" t="t" r="r" b="b"/>
            <a:pathLst>
              <a:path w="1140547" h="1140547">
                <a:moveTo>
                  <a:pt x="0" y="0"/>
                </a:moveTo>
                <a:lnTo>
                  <a:pt x="1140547" y="0"/>
                </a:lnTo>
                <a:lnTo>
                  <a:pt x="1140547" y="1140547"/>
                </a:lnTo>
                <a:lnTo>
                  <a:pt x="0" y="11405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686400" y="7252642"/>
            <a:ext cx="1247402" cy="1190702"/>
          </a:xfrm>
          <a:custGeom>
            <a:avLst/>
            <a:gdLst/>
            <a:ahLst/>
            <a:cxnLst/>
            <a:rect l="l" t="t" r="r" b="b"/>
            <a:pathLst>
              <a:path w="1247402" h="1190702">
                <a:moveTo>
                  <a:pt x="0" y="0"/>
                </a:moveTo>
                <a:lnTo>
                  <a:pt x="1247402" y="0"/>
                </a:lnTo>
                <a:lnTo>
                  <a:pt x="1247402" y="1190702"/>
                </a:lnTo>
                <a:lnTo>
                  <a:pt x="0" y="119070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992420" y="7128538"/>
            <a:ext cx="3679983" cy="4290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39"/>
              </a:lnSpc>
            </a:pPr>
            <a:r>
              <a:rPr lang="en-US" sz="2599" dirty="0">
                <a:solidFill>
                  <a:srgbClr val="FFFFFF"/>
                </a:solidFill>
                <a:latin typeface="GHEA Grapalat"/>
              </a:rPr>
              <a:t>ն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181452" y="7220335"/>
            <a:ext cx="3679983" cy="915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39"/>
              </a:lnSpc>
            </a:pPr>
            <a:r>
              <a:rPr lang="en-US" sz="2599">
                <a:solidFill>
                  <a:srgbClr val="FFFFFF"/>
                </a:solidFill>
                <a:latin typeface="GHEA Grapalat"/>
              </a:rPr>
              <a:t>Բեռի զննում </a:t>
            </a:r>
          </a:p>
          <a:p>
            <a:pPr>
              <a:lnSpc>
                <a:spcPts val="3639"/>
              </a:lnSpc>
            </a:pPr>
            <a:endParaRPr lang="en-US" sz="2599">
              <a:solidFill>
                <a:srgbClr val="FFFFFF"/>
              </a:solidFill>
              <a:latin typeface="GHEA Grapala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0277FA-5671-415A-B641-879857C2D7B4}"/>
              </a:ext>
            </a:extLst>
          </p:cNvPr>
          <p:cNvSpPr/>
          <p:nvPr/>
        </p:nvSpPr>
        <p:spPr>
          <a:xfrm>
            <a:off x="457200" y="723900"/>
            <a:ext cx="9296400" cy="6775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2024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թվականի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մարտի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7-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ին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y-AM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Հայաստանի Հանրապետության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պատվիրակությանն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ընդունեց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y-AM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Դ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եպարտամենտի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y-AM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քարտուղարի տեղակալ 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առևտրի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և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արտաքին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գյուղատնտեսության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հարցերով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տիկին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Ալեքսիս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Թեյլորը</a:t>
            </a:r>
            <a:r>
              <a:rPr lang="en-US" sz="2000" b="1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։ </a:t>
            </a:r>
            <a:endParaRPr lang="hy-AM" sz="2000" b="1" dirty="0"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endParaRPr lang="hy-AM" sz="2000" b="1" dirty="0">
              <a:latin typeface="GHEA Grapalat" panose="02000506050000020003" pitchFamily="50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hy-AM" sz="2000" b="1" dirty="0">
                <a:latin typeface="GHEA Grapalat" panose="02000506050000020003" pitchFamily="50" charset="0"/>
                <a:cs typeface="Times New Roman" panose="02020603050405020304" pitchFamily="18" charset="0"/>
              </a:rPr>
              <a:t>Հարկ եմ համարում նշել, որ ի սկզբանե օրակարգում նախատեսված չի եղել </a:t>
            </a:r>
            <a:r>
              <a:rPr lang="hy-AM" sz="2000" b="1" dirty="0" err="1">
                <a:latin typeface="GHEA Grapalat" panose="02000506050000020003" pitchFamily="50" charset="0"/>
                <a:cs typeface="Times New Roman" panose="02020603050405020304" pitchFamily="18" charset="0"/>
              </a:rPr>
              <a:t>Դեպարտամենտում</a:t>
            </a:r>
            <a:r>
              <a:rPr lang="hy-AM" sz="2000" b="1" dirty="0">
                <a:latin typeface="GHEA Grapalat" panose="02000506050000020003" pitchFamily="50" charset="0"/>
                <a:cs typeface="Times New Roman" panose="02020603050405020304" pitchFamily="18" charset="0"/>
              </a:rPr>
              <a:t> հանդիպում և այդ հանդիպումը նշանակվել է Տեսչական մարմնի կողմից առաջարկված  օրակարգի հարցերի պատճառով և  տիկին </a:t>
            </a:r>
            <a:r>
              <a:rPr lang="hy-AM" sz="2000" b="1" dirty="0" err="1">
                <a:latin typeface="GHEA Grapalat" panose="02000506050000020003" pitchFamily="50" charset="0"/>
                <a:cs typeface="Times New Roman" panose="02020603050405020304" pitchFamily="18" charset="0"/>
              </a:rPr>
              <a:t>Թեյլորը</a:t>
            </a:r>
            <a:r>
              <a:rPr lang="hy-AM" sz="2000" b="1" dirty="0">
                <a:latin typeface="GHEA Grapalat" panose="02000506050000020003" pitchFamily="50" charset="0"/>
                <a:cs typeface="Times New Roman" panose="02020603050405020304" pitchFamily="18" charset="0"/>
              </a:rPr>
              <a:t> Հայաստանի Հանրապետության պատվիրակությանն ընդունած ամենաբարձր պաշտոն ունեցող ԱՄՆ պաշտոնյան էր։</a:t>
            </a:r>
            <a:endParaRPr lang="en-US" sz="2000" b="1" dirty="0"/>
          </a:p>
        </p:txBody>
      </p:sp>
      <p:pic>
        <p:nvPicPr>
          <p:cNvPr id="9218" name="Picture 2" descr="undefined">
            <a:extLst>
              <a:ext uri="{FF2B5EF4-FFF2-40B4-BE49-F238E27FC236}">
                <a16:creationId xmlns:a16="http://schemas.microsoft.com/office/drawing/2014/main" id="{212BCE61-C2FE-4988-877A-20B8EAA35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342900"/>
            <a:ext cx="7162800" cy="779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806</Words>
  <Application>Microsoft Office PowerPoint</Application>
  <PresentationFormat>Custom</PresentationFormat>
  <Paragraphs>40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Open Sans</vt:lpstr>
      <vt:lpstr>Open Sans Italics</vt:lpstr>
      <vt:lpstr>GHEA Grapalat</vt:lpstr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and Blue Modern Logistic Company Presentation</dc:title>
  <dc:creator>Mesrop Grigoryan</dc:creator>
  <cp:lastModifiedBy>Varduhi Zakaryan</cp:lastModifiedBy>
  <cp:revision>54</cp:revision>
  <dcterms:created xsi:type="dcterms:W3CDTF">2006-08-16T00:00:00Z</dcterms:created>
  <dcterms:modified xsi:type="dcterms:W3CDTF">2024-04-05T13:01:55Z</dcterms:modified>
  <dc:identifier>DAF5YnMmdWQ</dc:identifier>
</cp:coreProperties>
</file>