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8" r:id="rId4"/>
    <p:sldId id="262" r:id="rId5"/>
    <p:sldId id="267" r:id="rId6"/>
    <p:sldId id="261" r:id="rId7"/>
    <p:sldId id="263" r:id="rId8"/>
    <p:sldId id="264" r:id="rId9"/>
    <p:sldId id="265" r:id="rId10"/>
    <p:sldId id="266" r:id="rId11"/>
    <p:sldId id="259" r:id="rId12"/>
    <p:sldId id="260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79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E07E5-F4BC-4165-B184-13791C91A567}" type="datetimeFigureOut">
              <a:rPr lang="en-US" smtClean="0"/>
              <a:t>3/15/2024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6C70D-115E-495C-B433-754590AC1C73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320952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E07E5-F4BC-4165-B184-13791C91A567}" type="datetimeFigureOut">
              <a:rPr lang="en-US" smtClean="0"/>
              <a:t>3/15/2024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6C70D-115E-495C-B433-754590AC1C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42734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E07E5-F4BC-4165-B184-13791C91A567}" type="datetimeFigureOut">
              <a:rPr lang="en-US" smtClean="0"/>
              <a:t>3/15/2024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6C70D-115E-495C-B433-754590AC1C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60143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E07E5-F4BC-4165-B184-13791C91A567}" type="datetimeFigureOut">
              <a:rPr lang="en-US" smtClean="0"/>
              <a:t>3/15/2024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6C70D-115E-495C-B433-754590AC1C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97671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E07E5-F4BC-4165-B184-13791C91A567}" type="datetimeFigureOut">
              <a:rPr lang="en-US" smtClean="0"/>
              <a:t>3/15/2024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6C70D-115E-495C-B433-754590AC1C73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389692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8" y="1845734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E07E5-F4BC-4165-B184-13791C91A567}" type="datetimeFigureOut">
              <a:rPr lang="en-US" smtClean="0"/>
              <a:t>3/15/2024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6C70D-115E-495C-B433-754590AC1C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31431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E07E5-F4BC-4165-B184-13791C91A567}" type="datetimeFigureOut">
              <a:rPr lang="en-US" smtClean="0"/>
              <a:t>3/15/2024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6C70D-115E-495C-B433-754590AC1C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78975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E07E5-F4BC-4165-B184-13791C91A567}" type="datetimeFigureOut">
              <a:rPr lang="en-US" smtClean="0"/>
              <a:t>3/15/2024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6C70D-115E-495C-B433-754590AC1C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8905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E07E5-F4BC-4165-B184-13791C91A567}" type="datetimeFigureOut">
              <a:rPr lang="en-US" smtClean="0"/>
              <a:t>3/15/2024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6C70D-115E-495C-B433-754590AC1C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13907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8CBE07E5-F4BC-4165-B184-13791C91A567}" type="datetimeFigureOut">
              <a:rPr lang="en-US" smtClean="0"/>
              <a:t>3/15/2024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7F16C70D-115E-495C-B433-754590AC1C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13738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E07E5-F4BC-4165-B184-13791C91A567}" type="datetimeFigureOut">
              <a:rPr lang="en-US" smtClean="0"/>
              <a:t>3/15/2024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6C70D-115E-495C-B433-754590AC1C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09001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8CBE07E5-F4BC-4165-B184-13791C91A567}" type="datetimeFigureOut">
              <a:rPr lang="en-US" smtClean="0"/>
              <a:t>3/15/2024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7F16C70D-115E-495C-B433-754590AC1C73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05430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C434CB-BD31-4402-8009-94F9194F35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8805" y="758952"/>
            <a:ext cx="11317821" cy="3566160"/>
          </a:xfrm>
        </p:spPr>
        <p:txBody>
          <a:bodyPr>
            <a:normAutofit/>
          </a:bodyPr>
          <a:lstStyle/>
          <a:p>
            <a:pPr algn="ctr"/>
            <a:r>
              <a:rPr lang="hy-AM" sz="4000" b="1" dirty="0"/>
              <a:t>ԿԵՆԴԱՆԻՆԵՐԻ ՀԻՎԱՆԴՈՒԹՅՈՒՆՆԵՐԸ ՀԵՏԱԶՈՏՈՂ ԱՇԽԱՏՈՂՆԵՐԻ ՀԱՄԱԺՈՂՈՎ 2024</a:t>
            </a:r>
            <a:endParaRPr lang="en-US" sz="4000" b="1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D173638-125E-4242-A786-5647D120B57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hy-AM" sz="2800" b="1" dirty="0">
                <a:solidFill>
                  <a:schemeClr val="tx1"/>
                </a:solidFill>
              </a:rPr>
              <a:t>ԱՄՆ, Իլինոյիս նահանգ, ք․ ՉԻԿԱԳՈ</a:t>
            </a:r>
          </a:p>
          <a:p>
            <a:r>
              <a:rPr lang="hy-AM" sz="1800" b="1" dirty="0">
                <a:solidFill>
                  <a:schemeClr val="tx1"/>
                </a:solidFill>
              </a:rPr>
              <a:t>ՀՀ ՍԱՏՄ՝ Հայկ սերոբյան</a:t>
            </a:r>
            <a:endParaRPr lang="en-US" sz="1800" b="1" dirty="0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11FF9C1-F061-4CFC-9939-E594979F4D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0854" y="758952"/>
            <a:ext cx="2488676" cy="2304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39076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6F91A4-DBE3-4234-96A4-66881A4FFC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CRWAD 2024 </a:t>
            </a:r>
            <a:br>
              <a:rPr lang="hy-AM" dirty="0"/>
            </a:br>
            <a:r>
              <a:rPr lang="hy-AM" dirty="0"/>
              <a:t>Պաստառների ներկայացում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522D39-AF07-421B-9012-8945D5180A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4"/>
            <a:ext cx="4998720" cy="4023360"/>
          </a:xfrm>
        </p:spPr>
        <p:txBody>
          <a:bodyPr/>
          <a:lstStyle/>
          <a:p>
            <a:r>
              <a:rPr lang="hy-AM" dirty="0"/>
              <a:t>- Հանգուցային մաշկաբորբ հիվանդության (</a:t>
            </a:r>
            <a:r>
              <a:rPr lang="en-US" dirty="0"/>
              <a:t>LSD) </a:t>
            </a:r>
            <a:r>
              <a:rPr lang="hy-AM" dirty="0"/>
              <a:t>սկրինինգ Հայաստանի բարձր ռիսկային գոտիներում</a:t>
            </a:r>
          </a:p>
          <a:p>
            <a:r>
              <a:rPr lang="hy-AM" dirty="0"/>
              <a:t>- Հայաստանի Հանրապետությունում խոզերի բրուցելյոզը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46FFB31-0209-48AC-9135-FF329C3022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7833" y="1737360"/>
            <a:ext cx="2499281" cy="33323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A063AFE-9620-4E39-AA12-C98AC70F44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9315" y="1762812"/>
            <a:ext cx="2499282" cy="3332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1991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13E66F-5010-4CF5-A08C-B4E1D694AE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5710947" cy="1450757"/>
          </a:xfrm>
        </p:spPr>
        <p:txBody>
          <a:bodyPr>
            <a:noAutofit/>
          </a:bodyPr>
          <a:lstStyle/>
          <a:p>
            <a:pPr algn="ctr"/>
            <a:r>
              <a:rPr lang="en-US" sz="3600" dirty="0"/>
              <a:t>CRWAD 2024 </a:t>
            </a:r>
            <a:br>
              <a:rPr lang="hy-AM" sz="3600" dirty="0"/>
            </a:br>
            <a:r>
              <a:rPr lang="hy-AM" sz="3600" dirty="0"/>
              <a:t>Պաստառի ներկայացում</a:t>
            </a:r>
            <a:endParaRPr lang="en-US" sz="36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9F6EA0-6824-4980-8B52-E516DE929A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4"/>
            <a:ext cx="5710946" cy="4023360"/>
          </a:xfrm>
        </p:spPr>
        <p:txBody>
          <a:bodyPr>
            <a:normAutofit/>
          </a:bodyPr>
          <a:lstStyle/>
          <a:p>
            <a:pPr algn="ctr"/>
            <a:r>
              <a:rPr lang="hy-AM" dirty="0"/>
              <a:t>2021 թվականի հունիսին Հայաստանի Հանրապետության Գեղարքունիքի մարզում գրանցված սիբիրախտի դեպքերը </a:t>
            </a:r>
          </a:p>
          <a:p>
            <a:pPr algn="just"/>
            <a:r>
              <a:rPr lang="hy-AM" sz="2800" dirty="0"/>
              <a:t>- </a:t>
            </a:r>
            <a:r>
              <a:rPr lang="hy-AM" dirty="0"/>
              <a:t>Այս աշխատանքի նպատակն է՝ ներկայացնել 2021 թվականին կենդանիների անկման դեպքերը, որոնք առաջացել են թերի կանխարգելիչ պատվաստումների հետևանքով պատմական էնդեմիկ տարածքներում՝ կորոնավիրուսային հիվանդության (</a:t>
            </a:r>
            <a:r>
              <a:rPr lang="en-US" dirty="0"/>
              <a:t>COVID-19) </a:t>
            </a:r>
            <a:r>
              <a:rPr lang="hy-AM" dirty="0"/>
              <a:t>համաշխարհային համաճարակի ժամանակ 2020-2021 թվականներին: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7C769D5-AACE-4987-B9D0-6854752A7D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0491" y="286603"/>
            <a:ext cx="3129699" cy="314239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C675F9C-7662-42C4-9857-3A585245BB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6346" y="3429000"/>
            <a:ext cx="3883844" cy="2884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3096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04BBEE-079C-42DD-8D9D-34BC580FA0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y-AM" b="1" dirty="0"/>
              <a:t>Շնորհակալություն</a:t>
            </a:r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0FBF58-887B-4210-A452-A04661E43F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r>
              <a:rPr lang="hy-AM" sz="4000" dirty="0"/>
              <a:t>Պահպանենք մեր առողջությունը։</a:t>
            </a:r>
          </a:p>
          <a:p>
            <a:pPr algn="ctr"/>
            <a:r>
              <a:rPr lang="hy-AM" sz="4000" dirty="0"/>
              <a:t>Միայն առողջ ժողովուրդը, առողջ ազգն է ընդունակ բարձր նվաճումների։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4235719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808A09-070D-43E8-B4F2-F7DE96D858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79" y="286603"/>
            <a:ext cx="6227347" cy="1450757"/>
          </a:xfrm>
        </p:spPr>
        <p:txBody>
          <a:bodyPr/>
          <a:lstStyle/>
          <a:p>
            <a:r>
              <a:rPr lang="en-US" dirty="0"/>
              <a:t>CRWAD 2024 </a:t>
            </a:r>
            <a:br>
              <a:rPr lang="en-US" dirty="0"/>
            </a:br>
            <a:r>
              <a:rPr lang="en-US" dirty="0"/>
              <a:t>January 20 </a:t>
            </a:r>
            <a:r>
              <a:rPr lang="en-US" dirty="0" err="1"/>
              <a:t>th</a:t>
            </a:r>
            <a:r>
              <a:rPr lang="en-US" dirty="0"/>
              <a:t> to 23rd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EAE8F7-DB38-4192-B9AD-9B13A0C069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4"/>
            <a:ext cx="6472444" cy="4023360"/>
          </a:xfrm>
        </p:spPr>
        <p:txBody>
          <a:bodyPr/>
          <a:lstStyle/>
          <a:p>
            <a:r>
              <a:rPr lang="en-US" dirty="0"/>
              <a:t>- </a:t>
            </a:r>
            <a:r>
              <a:rPr lang="hy-AM" dirty="0"/>
              <a:t>Միջոցառումը անց է կացվում 1920 թվականից </a:t>
            </a:r>
          </a:p>
          <a:p>
            <a:r>
              <a:rPr lang="hy-AM" dirty="0"/>
              <a:t>- Վերջին տարիներին անց է կացվում Չիկագո քաղաքում</a:t>
            </a:r>
          </a:p>
          <a:p>
            <a:r>
              <a:rPr lang="hy-AM" dirty="0"/>
              <a:t>-2024 թ․ գրանցվել է 568 մասնակիցներ՝</a:t>
            </a:r>
          </a:p>
          <a:p>
            <a:r>
              <a:rPr lang="hy-AM" dirty="0"/>
              <a:t>164-ը թիմի անդամներ</a:t>
            </a:r>
          </a:p>
          <a:p>
            <a:r>
              <a:rPr lang="hy-AM" dirty="0"/>
              <a:t>124-ը ոչ անդամներ</a:t>
            </a:r>
          </a:p>
          <a:p>
            <a:r>
              <a:rPr lang="hy-AM" dirty="0"/>
              <a:t>76-ը գիտնականներ և հետազոտողներ</a:t>
            </a:r>
          </a:p>
          <a:p>
            <a:r>
              <a:rPr lang="hy-AM" dirty="0"/>
              <a:t>204-ը ուսանողներ 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FF3BEBE-B40F-4CB4-9B8E-6D8652EFFA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9405" y="286603"/>
            <a:ext cx="3749041" cy="277243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59BEBCE-6EDD-4718-A0B8-0DD67F1BD7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9404" y="3167408"/>
            <a:ext cx="3749042" cy="3063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67036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AFC996-CE21-4601-A4B7-78BDF7722C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8156" y="286603"/>
            <a:ext cx="5901179" cy="1450757"/>
          </a:xfrm>
        </p:spPr>
        <p:txBody>
          <a:bodyPr/>
          <a:lstStyle/>
          <a:p>
            <a:r>
              <a:rPr lang="en-US" dirty="0"/>
              <a:t>CRWAD-</a:t>
            </a:r>
            <a:r>
              <a:rPr lang="hy-AM" dirty="0"/>
              <a:t>ի վերաբերյալ տեղեկատվություն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AEA48B-4937-418D-AF61-0ED21D6419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5671" y="1845733"/>
            <a:ext cx="7060676" cy="4262835"/>
          </a:xfrm>
        </p:spPr>
        <p:txBody>
          <a:bodyPr>
            <a:normAutofit/>
          </a:bodyPr>
          <a:lstStyle/>
          <a:p>
            <a:pPr algn="just"/>
            <a:r>
              <a:rPr lang="hy-AM" dirty="0"/>
              <a:t>Կենդանիների հիվանդությունների հետազոտողների կոնֆերանսը (</a:t>
            </a:r>
            <a:r>
              <a:rPr lang="en-US" dirty="0"/>
              <a:t>CRWAD) </a:t>
            </a:r>
            <a:r>
              <a:rPr lang="hy-AM" dirty="0"/>
              <a:t>հիմնադրվել է 1920 թվականին: </a:t>
            </a:r>
            <a:r>
              <a:rPr lang="en-US" dirty="0"/>
              <a:t>CRWAD-</a:t>
            </a:r>
            <a:r>
              <a:rPr lang="hy-AM" dirty="0"/>
              <a:t>ը շահույթ չհետապնդող կազմակերպություն է և այդպես է եղել իր ծագումից ի վեր: Ավելի քան 100 տարի </a:t>
            </a:r>
            <a:r>
              <a:rPr lang="en-US" dirty="0"/>
              <a:t>CRWAD-</a:t>
            </a:r>
            <a:r>
              <a:rPr lang="hy-AM" dirty="0"/>
              <a:t>ը ներկայացրել է կենդանիների առողջության և հիվանդությունների, բնակչության առողջության և բժշկության վերաբերյալ առաջադեմ հետազոտություններ: </a:t>
            </a:r>
            <a:r>
              <a:rPr lang="en-US" dirty="0"/>
              <a:t>CRWAD-</a:t>
            </a:r>
            <a:r>
              <a:rPr lang="hy-AM" dirty="0"/>
              <a:t>ի միակ նպատակն է քննարկել և տարածել կենդանիների հիվանդությունների ամենաարդիական հետազոտությունների վերաբերյալ առաջընթացները: Ամեն դեկտեմբեր աշխարհի տարբեր երկրներից հետազոտող գիտնականները ներկայացնում են իրենց վերջին հետազոտությունները բանավոր կամ պաստառային ներկայացման ձևաչափերով: 2024 թ․ հանդիպմանը ներկայացվել 260 զեկույց  և 183 պաստառային ներկայացում։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448B7A5-F4A2-437F-8F2D-5DDE47631B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3418" y="2166917"/>
            <a:ext cx="3883844" cy="3021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4845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DDE3A8-22D4-4575-BB47-77E430A4A9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y-AM" dirty="0"/>
              <a:t>Քննարկված թեմաներ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A92BC5-8B37-4406-A5FC-E5F8D87D06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4023360"/>
          </a:xfrm>
        </p:spPr>
        <p:txBody>
          <a:bodyPr/>
          <a:lstStyle/>
          <a:p>
            <a:pPr algn="just"/>
            <a:r>
              <a:rPr lang="hy-AM" sz="2400" dirty="0"/>
              <a:t>Զոոնոզ հիվանդությունների հարուցիչների փոխանցման գործոնները, բնության մեջ առկա միջանկյալ տերերը, փոխանցման ուղիները, սեզոնայնությունը, պայքարի միջոցառումները։</a:t>
            </a:r>
          </a:p>
          <a:p>
            <a:pPr algn="just"/>
            <a:r>
              <a:rPr lang="hy-AM" dirty="0"/>
              <a:t>- շփում, չկանոնակարգված վերախմբավորում</a:t>
            </a:r>
          </a:p>
          <a:p>
            <a:pPr algn="just"/>
            <a:r>
              <a:rPr lang="hy-AM" dirty="0"/>
              <a:t>- այլ կենդանատեսակներ, արյունածուծ միջատներ, տզեր</a:t>
            </a:r>
          </a:p>
          <a:p>
            <a:pPr algn="just"/>
            <a:r>
              <a:rPr lang="hy-AM" dirty="0"/>
              <a:t>- շնչառական, բերանի, վնասված մաշկ, խայթոց</a:t>
            </a:r>
          </a:p>
          <a:p>
            <a:pPr algn="just"/>
            <a:r>
              <a:rPr lang="hy-AM" dirty="0"/>
              <a:t>- տարվա բոլոր եղանակներին, նվազագույնը ձմռանը</a:t>
            </a:r>
          </a:p>
          <a:p>
            <a:pPr algn="just"/>
            <a:r>
              <a:rPr lang="hy-AM" dirty="0"/>
              <a:t>- շարժի սահմանափակում, բուժում, կանխարգելիչ միջոցառումներ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69844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795B4C9-9E87-5FA5-2B4B-CE4A0DBBA5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y-AM" dirty="0"/>
              <a:t>Քննարկված թեմաներ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232E060-CB9D-F428-B384-D8CCF68CDF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y-AM" sz="2400" dirty="0"/>
              <a:t>Զոոնոզ հիվանդությունների հարուցիչների հարմարվողականությունը հակաբիոտիկների նկատմամբ, նոր հակաբիոտիկների կիրառությունը և նշանակությունը։</a:t>
            </a:r>
          </a:p>
          <a:p>
            <a:r>
              <a:rPr lang="hy-AM" dirty="0"/>
              <a:t>- էվոլուցիա, հարուցիչների մոտ պաշտպանական համակարգերի զարգացում</a:t>
            </a:r>
          </a:p>
          <a:p>
            <a:r>
              <a:rPr lang="hy-AM" dirty="0"/>
              <a:t>- անջատված նոր շտամների նկատմամբ փորձարկումներ</a:t>
            </a:r>
          </a:p>
          <a:p>
            <a:r>
              <a:rPr lang="hy-AM" dirty="0"/>
              <a:t>- հակաբիոտիկների ազդեցության սպեկտրի մեծացում և թիրախային կատարելագործում, փորձարկում</a:t>
            </a:r>
          </a:p>
          <a:p>
            <a:r>
              <a:rPr lang="hy-AM" dirty="0"/>
              <a:t>- հակաբիոտիկների կանոնակարգված կիրառություն, արդյունավետության ապահովում</a:t>
            </a:r>
            <a:endParaRPr lang="en-US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028264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D656F5-A002-4DF4-B9AD-3CAF91EE41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CRWAD 2024 </a:t>
            </a:r>
            <a:r>
              <a:rPr lang="hy-AM" dirty="0"/>
              <a:t>զեկույցներ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FDD8B2-9781-456E-93B2-576A19CF7B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4"/>
            <a:ext cx="6689260" cy="4023360"/>
          </a:xfrm>
        </p:spPr>
        <p:txBody>
          <a:bodyPr>
            <a:normAutofit lnSpcReduction="10000"/>
          </a:bodyPr>
          <a:lstStyle/>
          <a:p>
            <a:pPr algn="just"/>
            <a:r>
              <a:rPr lang="hy-AM" dirty="0"/>
              <a:t>Միջոցառմանը  ներկայացվել է 3-10 րոպե տևողության 260 բանավոր զեկույցներ, միաժամանակ 4 տարբեր դահլիճներում</a:t>
            </a:r>
          </a:p>
          <a:p>
            <a:pPr algn="just"/>
            <a:r>
              <a:rPr lang="hy-AM" dirty="0"/>
              <a:t>Կենդանիների հիվանդությունների, դրանց հարուցիչների փոխանցման ուղիների, </a:t>
            </a:r>
            <a:r>
              <a:rPr lang="en-US" dirty="0"/>
              <a:t>COVID-19</a:t>
            </a:r>
            <a:r>
              <a:rPr lang="hy-AM" dirty="0"/>
              <a:t> համավարակի պայմաններում անասնաբուծության տնտեսական ցուցանիշների, հակաբիոտիկների կիրառության անհրաժեշտության կամ հնարավորինս խուսափելու, ինչպես նաև մանրէաբանության և վիրուսաբանության ոլորտում մեծ ներդրում ունեցած գիտնականների կատարած աշխատանքների և նրանց հիշատակին նվիրված, միջոցառման ծախսերի, ֆինանսական աջակցության և հովանավորների ներգրավման և հետագա կազմակերպչական հարցերի վերաբերյալ թեմաներով ներկայացումներ․․․․ 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F5B0F10-DCA1-48CB-8BE6-DCE3B32DC8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3080" y="3031626"/>
            <a:ext cx="3783291" cy="283746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364FC3D-AEC4-4AAF-8596-58E5D989D4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3079" y="179109"/>
            <a:ext cx="3783291" cy="2701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84526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9A8401-6EFF-4E4D-A842-448520B2BB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y-AM" dirty="0"/>
              <a:t>Զեկույցներ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19AC62-4F11-4E81-8AE9-6A5A34C239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4023360"/>
          </a:xfrm>
        </p:spPr>
        <p:txBody>
          <a:bodyPr/>
          <a:lstStyle/>
          <a:p>
            <a:r>
              <a:rPr lang="hy-AM" dirty="0"/>
              <a:t>- Անապլազմոզի դեմ պայքարելու նպատակով քլորտետրացիկլին ստացած էնտերոկոկով հորթերի մոտ հակամանրէային զգայունությունը (</a:t>
            </a:r>
            <a:r>
              <a:rPr lang="en-US" dirty="0" err="1"/>
              <a:t>Reif</a:t>
            </a:r>
            <a:r>
              <a:rPr lang="en-US" dirty="0"/>
              <a:t> K</a:t>
            </a:r>
            <a:r>
              <a:rPr lang="hy-AM" dirty="0"/>
              <a:t>․)</a:t>
            </a:r>
          </a:p>
          <a:p>
            <a:r>
              <a:rPr lang="hy-AM" dirty="0"/>
              <a:t>- Պեպտիդոգլիկան հիդրոլազները որպես հակաբիոտիկների այլընտրանք ձկների մեջ </a:t>
            </a:r>
            <a:r>
              <a:rPr lang="en-US" dirty="0"/>
              <a:t>streptococcus-</a:t>
            </a:r>
            <a:r>
              <a:rPr lang="hy-AM" dirty="0"/>
              <a:t>ի բուժման համար (</a:t>
            </a:r>
            <a:r>
              <a:rPr lang="en-US" dirty="0" err="1"/>
              <a:t>Segree</a:t>
            </a:r>
            <a:r>
              <a:rPr lang="en-US" dirty="0"/>
              <a:t> A</a:t>
            </a:r>
            <a:r>
              <a:rPr lang="hy-AM" dirty="0"/>
              <a:t>․)</a:t>
            </a:r>
          </a:p>
          <a:p>
            <a:r>
              <a:rPr lang="hy-AM" dirty="0"/>
              <a:t>- Դաբի բանդավիրուսի հայտնաբերում տզերի մեջհավաքված չվող թռչուններից (</a:t>
            </a:r>
            <a:r>
              <a:rPr lang="en-US" dirty="0"/>
              <a:t>Ji SR</a:t>
            </a:r>
            <a:r>
              <a:rPr lang="hy-AM" dirty="0"/>
              <a:t>)</a:t>
            </a:r>
          </a:p>
          <a:p>
            <a:r>
              <a:rPr lang="hy-AM" dirty="0"/>
              <a:t>- Մայրական հակամարմինների ազդեցության գնահատումը պատվաստանյութի վրա խոճկորների լուծից հետո (</a:t>
            </a:r>
            <a:r>
              <a:rPr lang="en-US" dirty="0"/>
              <a:t>Lauder K</a:t>
            </a:r>
            <a:r>
              <a:rPr lang="hy-AM" dirty="0"/>
              <a:t>․)</a:t>
            </a:r>
          </a:p>
          <a:p>
            <a:r>
              <a:rPr lang="hy-AM" dirty="0"/>
              <a:t>- Առնետների միջտեսակային հեպատիտ </a:t>
            </a:r>
            <a:r>
              <a:rPr lang="en-US" dirty="0"/>
              <a:t>E </a:t>
            </a:r>
            <a:r>
              <a:rPr lang="hy-AM" dirty="0"/>
              <a:t>վիրուս (</a:t>
            </a:r>
            <a:r>
              <a:rPr lang="en-US" dirty="0"/>
              <a:t>HEV)</a:t>
            </a:r>
            <a:r>
              <a:rPr lang="hy-AM" dirty="0"/>
              <a:t> վարակը և փոխանցումը խոզերի մեջ (</a:t>
            </a:r>
            <a:r>
              <a:rPr lang="en-US" dirty="0"/>
              <a:t>Yadav KK</a:t>
            </a:r>
            <a:r>
              <a:rPr lang="hy-AM" dirty="0"/>
              <a:t>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60797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6F018F-40D8-4287-95B1-42E12179E5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y-AM" dirty="0"/>
              <a:t>Զեկույցներ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2DED91-6B14-47B7-9D1C-034BF0C0BB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y-AM" dirty="0"/>
              <a:t>-  Վիրուսների արգելակում` ուղղված վիրուսային սպիտակուցներին և հյուրընկալող գործոններին (</a:t>
            </a:r>
            <a:r>
              <a:rPr lang="en-US" dirty="0"/>
              <a:t>Kim Y</a:t>
            </a:r>
            <a:r>
              <a:rPr lang="hy-AM" dirty="0"/>
              <a:t>․)</a:t>
            </a:r>
          </a:p>
          <a:p>
            <a:r>
              <a:rPr lang="hy-AM" dirty="0"/>
              <a:t>- Լորձաթաղանթի </a:t>
            </a:r>
            <a:r>
              <a:rPr lang="en-US" dirty="0"/>
              <a:t>T </a:t>
            </a:r>
            <a:r>
              <a:rPr lang="hy-AM" dirty="0"/>
              <a:t>բջիջների ծագման բացահայտում. Ձիերի հերպեսի վիրուսով առաջացած վարակ (</a:t>
            </a:r>
            <a:r>
              <a:rPr lang="en-US" dirty="0"/>
              <a:t>Holmes C</a:t>
            </a:r>
            <a:r>
              <a:rPr lang="hy-AM" dirty="0"/>
              <a:t>․)</a:t>
            </a:r>
          </a:p>
          <a:p>
            <a:r>
              <a:rPr lang="hy-AM" dirty="0"/>
              <a:t>- Խոշոր եղջերավոր անասունների ներէպիթելային</a:t>
            </a:r>
            <a:r>
              <a:rPr lang="en-US" dirty="0"/>
              <a:t> T</a:t>
            </a:r>
            <a:r>
              <a:rPr lang="hy-AM" dirty="0"/>
              <a:t> բնութագրումը, լիմֆոցիտները աղիքներում (</a:t>
            </a:r>
            <a:r>
              <a:rPr lang="en-US" dirty="0" err="1"/>
              <a:t>Hada</a:t>
            </a:r>
            <a:r>
              <a:rPr lang="en-US" dirty="0"/>
              <a:t> A</a:t>
            </a:r>
            <a:r>
              <a:rPr lang="hy-AM" dirty="0"/>
              <a:t>․)</a:t>
            </a:r>
          </a:p>
          <a:p>
            <a:r>
              <a:rPr lang="hy-AM" dirty="0"/>
              <a:t>- Բնածին անձեռնմխելիության ինդուկցիա էնտերալ ճանապարհով. վիրուլենտ և ավիրուլենտ </a:t>
            </a:r>
            <a:r>
              <a:rPr lang="en-US" dirty="0"/>
              <a:t>R. </a:t>
            </a:r>
            <a:r>
              <a:rPr lang="en-US" dirty="0" err="1"/>
              <a:t>equi</a:t>
            </a:r>
            <a:r>
              <a:rPr lang="en-US" dirty="0"/>
              <a:t> </a:t>
            </a:r>
            <a:r>
              <a:rPr lang="hy-AM" dirty="0"/>
              <a:t>քուռակների մեջ (</a:t>
            </a:r>
            <a:r>
              <a:rPr lang="en-US" dirty="0" err="1"/>
              <a:t>Bordin</a:t>
            </a:r>
            <a:r>
              <a:rPr lang="en-US" dirty="0"/>
              <a:t> A</a:t>
            </a:r>
            <a:r>
              <a:rPr lang="hy-AM" dirty="0"/>
              <a:t>)</a:t>
            </a:r>
          </a:p>
          <a:p>
            <a:r>
              <a:rPr lang="hy-AM" dirty="0"/>
              <a:t>- Մշակված լեղաթթուների ազդեցությունը հատուկ բակտերիաների </a:t>
            </a:r>
            <a:r>
              <a:rPr lang="en-US" dirty="0"/>
              <a:t>Clostridium perfringens</a:t>
            </a:r>
            <a:r>
              <a:rPr lang="hy-AM" dirty="0"/>
              <a:t>-ի աճի վրա (</a:t>
            </a:r>
            <a:r>
              <a:rPr lang="en-US" dirty="0" err="1"/>
              <a:t>Alrubaye</a:t>
            </a:r>
            <a:r>
              <a:rPr lang="en-US" dirty="0"/>
              <a:t> B</a:t>
            </a:r>
            <a:r>
              <a:rPr lang="hy-AM" dirty="0"/>
              <a:t>․)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42102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C98647-B7BE-4AB7-A440-2ED2943848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y-AM" dirty="0"/>
              <a:t>Զեկույցներ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562A52-7041-41EC-8651-686D0DAE3D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y-AM" dirty="0"/>
              <a:t>- Կենդանիների միգրացիայի դերը շրջակա միջավայրից փոխանցվող մակաբույծների տարածման մեջ (</a:t>
            </a:r>
            <a:r>
              <a:rPr lang="en-US" dirty="0" err="1"/>
              <a:t>Ezenwa</a:t>
            </a:r>
            <a:r>
              <a:rPr lang="en-US" dirty="0"/>
              <a:t> V</a:t>
            </a:r>
            <a:r>
              <a:rPr lang="hy-AM" dirty="0"/>
              <a:t>․)</a:t>
            </a:r>
          </a:p>
          <a:p>
            <a:r>
              <a:rPr lang="hy-AM" dirty="0"/>
              <a:t>- Նոր հակամարմինների գնահատում </a:t>
            </a:r>
            <a:r>
              <a:rPr lang="en-US" dirty="0"/>
              <a:t>ELISA-</a:t>
            </a:r>
            <a:r>
              <a:rPr lang="hy-AM" dirty="0"/>
              <a:t>ի միջոցով այլընտրանքային շճաախտորոշիչ մեթոդ լեպտոսպիրոզով ԽԵկ-ի մոտ (</a:t>
            </a:r>
            <a:r>
              <a:rPr lang="en-US" dirty="0"/>
              <a:t>Hamond C</a:t>
            </a:r>
            <a:r>
              <a:rPr lang="hy-AM" dirty="0"/>
              <a:t>․)</a:t>
            </a:r>
          </a:p>
          <a:p>
            <a:r>
              <a:rPr lang="hy-AM" dirty="0"/>
              <a:t>- Քլորտետրացիկլին պարունակող հանքանյութի չափումները, որը տրամադրվում է մսատու տավարին արոտավայրում՝ ըստ պահանջի (</a:t>
            </a:r>
            <a:r>
              <a:rPr lang="en-US" dirty="0"/>
              <a:t>Jumper WI</a:t>
            </a:r>
            <a:r>
              <a:rPr lang="hy-AM" dirty="0"/>
              <a:t>․)</a:t>
            </a:r>
          </a:p>
          <a:p>
            <a:r>
              <a:rPr lang="hy-AM" dirty="0"/>
              <a:t>- Աղիքային ցուպիկի գենետիկ տատանումները, ենթատեսակավորումները թափառող շների, ջրարջերի և օպոսումների մոտ (</a:t>
            </a:r>
            <a:r>
              <a:rPr lang="en-US" dirty="0"/>
              <a:t>Abdi RD</a:t>
            </a:r>
            <a:r>
              <a:rPr lang="hy-AM" dirty="0"/>
              <a:t>)</a:t>
            </a:r>
          </a:p>
          <a:p>
            <a:r>
              <a:rPr lang="hy-AM" dirty="0"/>
              <a:t>- Վարակիչ բուրսային հիվանդության բնութագիրը, վիրուսի ուսումնասիրությունը ԱՄՆ-ում (</a:t>
            </a:r>
            <a:r>
              <a:rPr lang="en-US" dirty="0"/>
              <a:t>Broadbent AJ</a:t>
            </a:r>
            <a:r>
              <a:rPr lang="hy-AM" dirty="0"/>
              <a:t>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2032150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ct">
  <a:themeElements>
    <a:clrScheme name="Retrospect">
      <a:dk1>
        <a:sysClr val="windowText" lastClr="000000"/>
      </a:dk1>
      <a:lt1>
        <a:sysClr val="window" lastClr="FFFFFF"/>
      </a:lt1>
      <a:dk2>
        <a:srgbClr val="514949"/>
      </a:dk2>
      <a:lt2>
        <a:srgbClr val="E1E1DB"/>
      </a:lt2>
      <a:accent1>
        <a:srgbClr val="9DBFBE"/>
      </a:accent1>
      <a:accent2>
        <a:srgbClr val="DB8631"/>
      </a:accent2>
      <a:accent3>
        <a:srgbClr val="E3CC5A"/>
      </a:accent3>
      <a:accent4>
        <a:srgbClr val="ACADA8"/>
      </a:accent4>
      <a:accent5>
        <a:srgbClr val="927C61"/>
      </a:accent5>
      <a:accent6>
        <a:srgbClr val="B3B435"/>
      </a:accent6>
      <a:hlink>
        <a:srgbClr val="0000FF"/>
      </a:hlink>
      <a:folHlink>
        <a:srgbClr val="800080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243AF7DC-D15B-41C0-AE81-23980D1B9FC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319</TotalTime>
  <Words>663</Words>
  <Application>Microsoft Office PowerPoint</Application>
  <PresentationFormat>Широкоэкранный</PresentationFormat>
  <Paragraphs>56</Paragraphs>
  <Slides>12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5" baseType="lpstr">
      <vt:lpstr>Calibri</vt:lpstr>
      <vt:lpstr>Calibri Light</vt:lpstr>
      <vt:lpstr>Retrospect</vt:lpstr>
      <vt:lpstr>ԿԵՆԴԱՆԻՆԵՐԻ ՀԻՎԱՆԴՈՒԹՅՈՒՆՆԵՐԸ ՀԵՏԱԶՈՏՈՂ ԱՇԽԱՏՈՂՆԵՐԻ ՀԱՄԱԺՈՂՈՎ 2024</vt:lpstr>
      <vt:lpstr>CRWAD 2024  January 20 th to 23rd</vt:lpstr>
      <vt:lpstr>CRWAD-ի վերաբերյալ տեղեկատվություն</vt:lpstr>
      <vt:lpstr>Քննարկված թեմաներ</vt:lpstr>
      <vt:lpstr>Քննարկված թեմաներ</vt:lpstr>
      <vt:lpstr>CRWAD 2024 զեկույցներ</vt:lpstr>
      <vt:lpstr>Զեկույցներ</vt:lpstr>
      <vt:lpstr>Զեկույցներ</vt:lpstr>
      <vt:lpstr>Զեկույցներ</vt:lpstr>
      <vt:lpstr>CRWAD 2024  Պաստառների ներկայացում</vt:lpstr>
      <vt:lpstr>CRWAD 2024  Պաստառի ներկայացում</vt:lpstr>
      <vt:lpstr>Շնորհակալություն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Կենդանիների հիվանդությունների հետազոտող աշխատողների համաժողով</dc:title>
  <dc:creator>SERHAYK</dc:creator>
  <cp:lastModifiedBy>SSFS</cp:lastModifiedBy>
  <cp:revision>43</cp:revision>
  <dcterms:created xsi:type="dcterms:W3CDTF">2024-01-30T15:17:09Z</dcterms:created>
  <dcterms:modified xsi:type="dcterms:W3CDTF">2024-03-15T06:20:09Z</dcterms:modified>
</cp:coreProperties>
</file>